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300" r:id="rId4"/>
    <p:sldId id="259" r:id="rId5"/>
    <p:sldId id="294" r:id="rId6"/>
    <p:sldId id="295" r:id="rId7"/>
    <p:sldId id="292" r:id="rId8"/>
    <p:sldId id="258" r:id="rId9"/>
    <p:sldId id="276" r:id="rId10"/>
    <p:sldId id="303" r:id="rId11"/>
    <p:sldId id="271" r:id="rId12"/>
    <p:sldId id="304" r:id="rId13"/>
    <p:sldId id="260" r:id="rId14"/>
    <p:sldId id="261" r:id="rId15"/>
    <p:sldId id="272" r:id="rId16"/>
    <p:sldId id="273" r:id="rId17"/>
    <p:sldId id="274" r:id="rId18"/>
    <p:sldId id="289" r:id="rId19"/>
    <p:sldId id="275" r:id="rId20"/>
    <p:sldId id="270" r:id="rId21"/>
    <p:sldId id="279" r:id="rId22"/>
    <p:sldId id="297" r:id="rId23"/>
    <p:sldId id="281" r:id="rId24"/>
    <p:sldId id="282" r:id="rId25"/>
    <p:sldId id="290" r:id="rId26"/>
    <p:sldId id="305" r:id="rId27"/>
    <p:sldId id="306" r:id="rId28"/>
    <p:sldId id="266" r:id="rId29"/>
    <p:sldId id="283" r:id="rId30"/>
    <p:sldId id="307" r:id="rId31"/>
    <p:sldId id="308" r:id="rId32"/>
    <p:sldId id="278" r:id="rId33"/>
    <p:sldId id="288" r:id="rId34"/>
    <p:sldId id="298" r:id="rId35"/>
    <p:sldId id="299" r:id="rId36"/>
    <p:sldId id="309" r:id="rId37"/>
    <p:sldId id="287" r:id="rId38"/>
    <p:sldId id="286" r:id="rId39"/>
    <p:sldId id="301" r:id="rId40"/>
    <p:sldId id="302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F07"/>
    <a:srgbClr val="198CFF"/>
    <a:srgbClr val="FFFFFF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4435091290172689"/>
          <c:y val="5.5484376489024892E-2"/>
          <c:w val="0.71677996500437446"/>
          <c:h val="0.8657407407407407"/>
        </c:manualLayout>
      </c:layout>
      <c:scatterChart>
        <c:scatterStyle val="lineMarker"/>
        <c:varyColors val="0"/>
        <c:ser>
          <c:idx val="0"/>
          <c:order val="0"/>
          <c:tx>
            <c:v>Literature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Comparison!$G$3:$G$5</c:f>
                <c:numCache>
                  <c:formatCode>General</c:formatCode>
                  <c:ptCount val="3"/>
                  <c:pt idx="0">
                    <c:v>9.9999999999999995E-7</c:v>
                  </c:pt>
                  <c:pt idx="1">
                    <c:v>9.9999999999999995E-7</c:v>
                  </c:pt>
                  <c:pt idx="2">
                    <c:v>2.3554500000000001E-4</c:v>
                  </c:pt>
                </c:numCache>
              </c:numRef>
            </c:plus>
            <c:minus>
              <c:numRef>
                <c:f>Comparison!$G$3:$G$5</c:f>
                <c:numCache>
                  <c:formatCode>General</c:formatCode>
                  <c:ptCount val="3"/>
                  <c:pt idx="0">
                    <c:v>9.9999999999999995E-7</c:v>
                  </c:pt>
                  <c:pt idx="1">
                    <c:v>9.9999999999999995E-7</c:v>
                  </c:pt>
                  <c:pt idx="2">
                    <c:v>2.3554500000000001E-4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strRef>
              <c:f>Comparison!$B$3:$B$5</c:f>
              <c:strCache>
                <c:ptCount val="3"/>
                <c:pt idx="0">
                  <c:v>Al</c:v>
                </c:pt>
                <c:pt idx="1">
                  <c:v>Cu</c:v>
                </c:pt>
                <c:pt idx="2">
                  <c:v>Fe</c:v>
                </c:pt>
              </c:strCache>
            </c:strRef>
          </c:xVal>
          <c:yVal>
            <c:numRef>
              <c:f>Comparison!$F$3:$F$5</c:f>
              <c:numCache>
                <c:formatCode>0.00E+00</c:formatCode>
                <c:ptCount val="3"/>
                <c:pt idx="0">
                  <c:v>2.653E-8</c:v>
                </c:pt>
                <c:pt idx="1">
                  <c:v>1.6779999999999999E-8</c:v>
                </c:pt>
                <c:pt idx="2">
                  <c:v>2.49855E-4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FB-4F69-A56D-B2B993AC2EC9}"/>
            </c:ext>
          </c:extLst>
        </c:ser>
        <c:ser>
          <c:idx val="1"/>
          <c:order val="1"/>
          <c:tx>
            <c:v>Measurements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Comparison!$B$3:$B$5</c:f>
              <c:strCache>
                <c:ptCount val="3"/>
                <c:pt idx="0">
                  <c:v>Al</c:v>
                </c:pt>
                <c:pt idx="1">
                  <c:v>Cu</c:v>
                </c:pt>
                <c:pt idx="2">
                  <c:v>Fe</c:v>
                </c:pt>
              </c:strCache>
            </c:strRef>
          </c:xVal>
          <c:yVal>
            <c:numRef>
              <c:f>Comparison!$C$3:$C$5</c:f>
              <c:numCache>
                <c:formatCode>0.00E+00</c:formatCode>
                <c:ptCount val="3"/>
                <c:pt idx="0">
                  <c:v>1.9380000000000001E-5</c:v>
                </c:pt>
                <c:pt idx="1">
                  <c:v>1.9219999999999999E-5</c:v>
                </c:pt>
                <c:pt idx="2">
                  <c:v>4.138E-5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4FB-4F69-A56D-B2B993AC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9339583"/>
        <c:axId val="1852454799"/>
      </c:scatterChart>
      <c:valAx>
        <c:axId val="189933958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crossAx val="1852454799"/>
        <c:crosses val="autoZero"/>
        <c:crossBetween val="midCat"/>
      </c:valAx>
      <c:valAx>
        <c:axId val="18524547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Ratio of </a:t>
                </a:r>
                <a:r>
                  <a:rPr lang="hu-H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electromagnetic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l-GR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r/</a:t>
                </a:r>
                <a:r>
                  <a:rPr lang="el-G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hu-H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hu-HU" sz="2800" dirty="0"/>
              </a:p>
            </c:rich>
          </c:tx>
          <c:layout>
            <c:manualLayout>
              <c:xMode val="edge"/>
              <c:yMode val="edge"/>
              <c:x val="1.3888888888888888E-2"/>
              <c:y val="0.137515310586176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899339583"/>
        <c:crossesAt val="0"/>
        <c:crossBetween val="midCat"/>
        <c:majorUnit val="5.0000000000000023E-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83018CE-A976-4C2D-8F6D-078B94423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9945-EEC6-4620-9E85-8020C0447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F021-A63E-4F39-9952-9BA7CAD4A69F}" type="datetimeFigureOut">
              <a:rPr lang="hu-HU" smtClean="0"/>
              <a:t>2024. 07. 05.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90B6050-1CBB-4D1D-A4B2-CBF21D1BF5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A233BD7-1E14-4317-BC3F-DB409BC0E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0921-23E9-4915-B6ED-35E346C1E0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36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8E40-3207-43CC-8A9C-8AC9D9679957}" type="datetimeFigureOut">
              <a:rPr lang="hu-HU" smtClean="0"/>
              <a:t>2024. 07. 05.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C55A-86B2-4C8C-A9EC-F4DB35A164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2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phenomenons</a:t>
            </a:r>
            <a:r>
              <a:rPr lang="hu-HU" dirty="0"/>
              <a:t> </a:t>
            </a:r>
            <a:r>
              <a:rPr lang="hu-HU" dirty="0" err="1"/>
              <a:t>happen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86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mu_r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91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36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az a delta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529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74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68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érdekesebb, egyszerűbben érthető legyen, több 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kondi és </a:t>
            </a:r>
            <a:r>
              <a:rPr lang="hu-HU" dirty="0" err="1"/>
              <a:t>elllenállás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a </a:t>
            </a:r>
            <a:r>
              <a:rPr lang="hu-HU" dirty="0" err="1"/>
              <a:t>frequency</a:t>
            </a:r>
            <a:r>
              <a:rPr lang="hu-HU" dirty="0"/>
              <a:t> </a:t>
            </a:r>
            <a:r>
              <a:rPr lang="hu-HU" dirty="0" err="1"/>
              <a:t>spectrum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3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R-</a:t>
            </a:r>
            <a:r>
              <a:rPr lang="hu-HU" dirty="0" err="1"/>
              <a:t>hez</a:t>
            </a:r>
            <a:r>
              <a:rPr lang="hu-HU" dirty="0"/>
              <a:t> nem hozzáadni az R0-t !!! – jobban fittel 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8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resonance</a:t>
            </a:r>
            <a:r>
              <a:rPr lang="hu-HU" dirty="0"/>
              <a:t> </a:t>
            </a:r>
            <a:r>
              <a:rPr lang="hu-HU" dirty="0" err="1"/>
              <a:t>frequency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416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permeability</a:t>
            </a:r>
            <a:r>
              <a:rPr lang="hu-HU" dirty="0"/>
              <a:t> and </a:t>
            </a:r>
            <a:r>
              <a:rPr lang="hu-HU" dirty="0" err="1"/>
              <a:t>conductivity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separated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12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03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6000" dirty="0"/>
              <a:t>6</a:t>
            </a:r>
            <a:r>
              <a:rPr lang="hu-HU" sz="6000" dirty="0"/>
              <a:t>. </a:t>
            </a:r>
            <a:r>
              <a:rPr lang="en-US" sz="6000" dirty="0"/>
              <a:t>Non-contact resistance</a:t>
            </a:r>
            <a:endParaRPr lang="hu-HU" sz="6000" dirty="0"/>
          </a:p>
          <a:p>
            <a:r>
              <a:rPr lang="hu-HU" sz="3600" dirty="0"/>
              <a:t>Milán Sztrányai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551491"/>
            <a:ext cx="804169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IYPT 202</a:t>
            </a:r>
            <a:r>
              <a:rPr lang="en-US" sz="2400" b="0" i="0" dirty="0">
                <a:latin typeface="Gill Sans Light"/>
                <a:cs typeface="Gill Sans Light"/>
              </a:rPr>
              <a:t>4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en-US" sz="2400" b="0" i="0" dirty="0">
                <a:latin typeface="Gill Sans Light"/>
                <a:cs typeface="Gill Sans Light"/>
              </a:rPr>
              <a:t>Hungary</a:t>
            </a:r>
            <a:endParaRPr lang="hu-HU" sz="24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8677836" cy="1919968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2043135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-hub.se/https:/doi.org/10.1109/JRPROC.1942.23201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60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de-ed.org/Physics/Magnetism/Graphics/coil1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6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11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0471473359.app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engineeringtoolbox.com/permeability-d_1923.html" TargetMode="External"/><Relationship Id="rId4" Type="http://schemas.openxmlformats.org/officeDocument/2006/relationships/hyperlink" Target="https://en.wikipedia.org/wiki/Electrical_resistivity_and_conductiv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romagnetism#Referen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ritannica.com/science/ferrite-iron-oxide-compound" TargetMode="External"/><Relationship Id="rId4" Type="http://schemas.openxmlformats.org/officeDocument/2006/relationships/hyperlink" Target="https://en.wikipedia.org/wiki/Ferrimagnetis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tronics.com.au/wp-content/uploads/capacitor-symbol.jpg" TargetMode="External"/><Relationship Id="rId7" Type="http://schemas.openxmlformats.org/officeDocument/2006/relationships/hyperlink" Target="https://files.mtstatic.com/site_4539/8500/0?Expires=1715285237&amp;Signature=vL-UAz0zM3MfA7lTea5XzAwHw2d0AG4oBlYBjoQxf5Pxffm-USHURT4xajda54wbHYDTA53kiq2jRo05J-EdqSYyIbMew6iTLj183kRTnPyRUV9VOafQQ8wZhhRDlvjVNEe7OTGmA1AkhHr-daNsac0B2wpkAVFqXadn0btUfxY_&amp;Key-Pair-Id=APKAJ5Y6AV4GI7A555NA" TargetMode="External"/><Relationship Id="rId2" Type="http://schemas.openxmlformats.org/officeDocument/2006/relationships/hyperlink" Target="https://upload.wikimedia.org/wikipedia/commons/thumb/1/18/Inductor_symbol.svg/2560px-Inductor_symbol.svg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4.ftcdn.net/jpg/05/08/72/23/360_F_508722395_Pl3TdrRJjGBqpwcFETTLJf3xlWi9D09I.jpg" TargetMode="External"/><Relationship Id="rId5" Type="http://schemas.openxmlformats.org/officeDocument/2006/relationships/hyperlink" Target="https://tikz.net/alex/rlc-circuit.png" TargetMode="External"/><Relationship Id="rId4" Type="http://schemas.openxmlformats.org/officeDocument/2006/relationships/hyperlink" Target="https://upload.wikimedia.org/wikipedia/commons/thumb/a/a0/Resistor_symbol_Europe.svg/2560px-Resistor_symbol_Europe.svg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27CF2-D947-4E3C-8F3E-733A81B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3B4FB7-2DD2-4B4A-B1BB-8228AD8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Rod</a:t>
            </a:r>
            <a:r>
              <a:rPr lang="hu-HU" sz="2800" dirty="0"/>
              <a:t> m</a:t>
            </a:r>
            <a:r>
              <a:rPr lang="en-US" sz="2800" dirty="0" err="1"/>
              <a:t>aterials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Alumin</a:t>
            </a:r>
            <a:r>
              <a:rPr lang="hu-HU" sz="2400" dirty="0"/>
              <a:t>i</a:t>
            </a:r>
            <a:r>
              <a:rPr lang="en-US" sz="2400" dirty="0"/>
              <a:t>um (Al)</a:t>
            </a:r>
          </a:p>
          <a:p>
            <a:pPr lvl="1"/>
            <a:r>
              <a:rPr lang="en-US" sz="2400" dirty="0"/>
              <a:t>Copper (Cu)</a:t>
            </a:r>
          </a:p>
          <a:p>
            <a:pPr lvl="1"/>
            <a:r>
              <a:rPr lang="en-US" sz="2400" dirty="0"/>
              <a:t>Iron (Fe)</a:t>
            </a:r>
            <a:endParaRPr lang="en-US" sz="2200" dirty="0"/>
          </a:p>
          <a:p>
            <a:r>
              <a:rPr lang="hu-HU" sz="2800" dirty="0" err="1"/>
              <a:t>Holes</a:t>
            </a:r>
            <a:r>
              <a:rPr lang="hu-HU" sz="2800" dirty="0"/>
              <a:t> </a:t>
            </a:r>
            <a:r>
              <a:rPr lang="hu-HU" sz="2800" dirty="0" err="1"/>
              <a:t>inside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rods</a:t>
            </a:r>
            <a:endParaRPr lang="hu-HU" sz="28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0860782-EA9A-496F-B2E0-735F332EA60E}"/>
              </a:ext>
            </a:extLst>
          </p:cNvPr>
          <p:cNvGrpSpPr/>
          <p:nvPr/>
        </p:nvGrpSpPr>
        <p:grpSpPr>
          <a:xfrm>
            <a:off x="3036297" y="1700951"/>
            <a:ext cx="3614329" cy="784328"/>
            <a:chOff x="8134068" y="6187887"/>
            <a:chExt cx="3614329" cy="784328"/>
          </a:xfrm>
        </p:grpSpPr>
        <p:sp>
          <p:nvSpPr>
            <p:cNvPr id="5" name="Jobb oldali kapcsos zárójel 4">
              <a:extLst>
                <a:ext uri="{FF2B5EF4-FFF2-40B4-BE49-F238E27FC236}">
                  <a16:creationId xmlns:a16="http://schemas.microsoft.com/office/drawing/2014/main" id="{E9AA8EC2-A803-48D3-BD5A-7CE45B43413D}"/>
                </a:ext>
              </a:extLst>
            </p:cNvPr>
            <p:cNvSpPr/>
            <p:nvPr/>
          </p:nvSpPr>
          <p:spPr>
            <a:xfrm>
              <a:off x="8134068" y="6187887"/>
              <a:ext cx="160202" cy="78432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EA816046-E647-4289-95EE-CE12D1E6F85A}"/>
                </a:ext>
              </a:extLst>
            </p:cNvPr>
            <p:cNvSpPr txBox="1">
              <a:spLocks/>
            </p:cNvSpPr>
            <p:nvPr/>
          </p:nvSpPr>
          <p:spPr>
            <a:xfrm>
              <a:off x="8423723" y="6306395"/>
              <a:ext cx="3324674" cy="580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/>
                <a:t>non-</a:t>
              </a:r>
              <a:r>
                <a:rPr lang="hu-HU" dirty="0" err="1"/>
                <a:t>magnetic</a:t>
              </a:r>
              <a:r>
                <a:rPr lang="hu-HU" dirty="0"/>
                <a:t> </a:t>
              </a:r>
              <a:r>
                <a:rPr lang="hu-HU" dirty="0" err="1"/>
                <a:t>conductors</a:t>
              </a:r>
              <a:endParaRPr lang="en-GB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0A0320A-9D40-4C5F-AA59-27E96DEB5753}"/>
              </a:ext>
            </a:extLst>
          </p:cNvPr>
          <p:cNvGrpSpPr/>
          <p:nvPr/>
        </p:nvGrpSpPr>
        <p:grpSpPr>
          <a:xfrm>
            <a:off x="2330441" y="2480589"/>
            <a:ext cx="2256346" cy="487551"/>
            <a:chOff x="2304143" y="6127868"/>
            <a:chExt cx="2256346" cy="487551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78B368CE-0EEE-4AD0-A9EB-FE277169D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07343" y="6159684"/>
              <a:ext cx="0" cy="40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C2F5A4-93CF-4B29-8936-975E1E071363}"/>
                </a:ext>
              </a:extLst>
            </p:cNvPr>
            <p:cNvSpPr txBox="1">
              <a:spLocks/>
            </p:cNvSpPr>
            <p:nvPr/>
          </p:nvSpPr>
          <p:spPr>
            <a:xfrm>
              <a:off x="2710543" y="6127868"/>
              <a:ext cx="1849946" cy="487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ferromagnetic</a:t>
              </a:r>
              <a:endParaRPr lang="en-GB" dirty="0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A78428A0-3159-4281-A72A-6A52A33D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7" y="4029199"/>
            <a:ext cx="3113364" cy="246577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0FA0832-E5FB-4F1E-BB11-11B7C3401D3A}"/>
              </a:ext>
            </a:extLst>
          </p:cNvPr>
          <p:cNvGrpSpPr/>
          <p:nvPr/>
        </p:nvGrpSpPr>
        <p:grpSpPr>
          <a:xfrm>
            <a:off x="3812699" y="3591416"/>
            <a:ext cx="3666426" cy="2903559"/>
            <a:chOff x="7969795" y="1144196"/>
            <a:chExt cx="2650904" cy="2204209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BC6EAC0F-C27D-4807-BBE2-EE8648EE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b="14240"/>
            <a:stretch/>
          </p:blipFill>
          <p:spPr>
            <a:xfrm>
              <a:off x="7969795" y="1144196"/>
              <a:ext cx="2650904" cy="220420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B91B59D-C884-46C5-9457-77057732253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252" y="1873628"/>
              <a:ext cx="670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Kép 14" descr="A képen Csendélet-fényképezés, csendélet, fal, fedett pályás látható&#10;&#10;Automatikusan generált leírás">
            <a:extLst>
              <a:ext uri="{FF2B5EF4-FFF2-40B4-BE49-F238E27FC236}">
                <a16:creationId xmlns:a16="http://schemas.microsoft.com/office/drawing/2014/main" id="{4703680C-730A-4A10-8D9D-C07CCFE5A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0276" r="25185" b="19565"/>
          <a:stretch/>
        </p:blipFill>
        <p:spPr>
          <a:xfrm rot="5400000">
            <a:off x="7300171" y="1875084"/>
            <a:ext cx="5048063" cy="4191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7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338" y="1083166"/>
            <a:ext cx="9274542" cy="549466"/>
          </a:xfrm>
        </p:spPr>
        <p:txBody>
          <a:bodyPr numCol="2" spcCol="1080000">
            <a:normAutofit/>
          </a:bodyPr>
          <a:lstStyle/>
          <a:p>
            <a:r>
              <a:rPr lang="en-GB" dirty="0"/>
              <a:t>XDG 3162 Function generator</a:t>
            </a:r>
          </a:p>
          <a:p>
            <a:r>
              <a:rPr lang="en-GB" dirty="0"/>
              <a:t>DSO 4022 Oscilloscope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74F37-16F3-7A73-783C-E7107177C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0"/>
          <a:stretch/>
        </p:blipFill>
        <p:spPr>
          <a:xfrm>
            <a:off x="2491993" y="1744995"/>
            <a:ext cx="7208014" cy="47102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3EACE-E875-40A9-B8F0-9AE9CB60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III. </a:t>
            </a:r>
            <a:r>
              <a:rPr lang="hu-HU" sz="4000" dirty="0" err="1"/>
              <a:t>Experiments</a:t>
            </a:r>
            <a:r>
              <a:rPr lang="hu-HU" sz="4000" dirty="0"/>
              <a:t>, </a:t>
            </a:r>
            <a:r>
              <a:rPr lang="hu-HU" sz="4000" dirty="0" err="1"/>
              <a:t>evaluation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5448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sine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087BC-F14D-C47D-E46E-A7200A3D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0" y="1017675"/>
            <a:ext cx="10764940" cy="57322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214120" y="3769360"/>
            <a:ext cx="1014984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0E5744F-ACF4-47BE-B1C2-48B7BADAF37C}"/>
              </a:ext>
            </a:extLst>
          </p:cNvPr>
          <p:cNvGrpSpPr/>
          <p:nvPr/>
        </p:nvGrpSpPr>
        <p:grpSpPr>
          <a:xfrm>
            <a:off x="4061787" y="1408974"/>
            <a:ext cx="1445633" cy="2705656"/>
            <a:chOff x="4061787" y="1408974"/>
            <a:chExt cx="1445633" cy="2705656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93B83711-962B-4871-A4F1-8B0984A52CAB}"/>
                </a:ext>
              </a:extLst>
            </p:cNvPr>
            <p:cNvGrpSpPr/>
            <p:nvPr/>
          </p:nvGrpSpPr>
          <p:grpSpPr>
            <a:xfrm>
              <a:off x="4061787" y="2042886"/>
              <a:ext cx="819968" cy="2071744"/>
              <a:chOff x="4061787" y="2042886"/>
              <a:chExt cx="819968" cy="207174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DB235C-831D-C2A4-2AAA-BC42563DF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821" y="2042886"/>
                <a:ext cx="0" cy="172647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D69568B7-73AE-4463-BFB8-F401856BD686}"/>
                </a:ext>
              </a:extLst>
            </p:cNvPr>
            <p:cNvGrpSpPr/>
            <p:nvPr/>
          </p:nvGrpSpPr>
          <p:grpSpPr>
            <a:xfrm>
              <a:off x="4715985" y="1408974"/>
              <a:ext cx="791435" cy="2355306"/>
              <a:chOff x="4715985" y="1408974"/>
              <a:chExt cx="791435" cy="235530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0175041-9DE7-AF05-F86D-E4D8D4631D63}"/>
                  </a:ext>
                </a:extLst>
              </p:cNvPr>
              <p:cNvCxnSpPr/>
              <p:nvPr/>
            </p:nvCxnSpPr>
            <p:spPr>
              <a:xfrm>
                <a:off x="5036639" y="1408974"/>
                <a:ext cx="0" cy="235530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18D0EB9-8A51-4FC5-A73A-4AA4B4024AEF}"/>
              </a:ext>
            </a:extLst>
          </p:cNvPr>
          <p:cNvGrpSpPr/>
          <p:nvPr/>
        </p:nvGrpSpPr>
        <p:grpSpPr>
          <a:xfrm>
            <a:off x="4485821" y="2845813"/>
            <a:ext cx="550818" cy="583187"/>
            <a:chOff x="4485821" y="2845813"/>
            <a:chExt cx="550818" cy="583187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5FA409FA-9E95-48FB-9886-E9545F2CAB5E}"/>
                </a:ext>
              </a:extLst>
            </p:cNvPr>
            <p:cNvCxnSpPr/>
            <p:nvPr/>
          </p:nvCxnSpPr>
          <p:spPr>
            <a:xfrm>
              <a:off x="4485821" y="3429000"/>
              <a:ext cx="550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/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hu-HU" sz="24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E91-121A-40DE-2C4E-F76BD6F8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Equations</a:t>
            </a:r>
            <a:r>
              <a:rPr lang="hu-HU" dirty="0"/>
              <a:t> – </a:t>
            </a:r>
            <a:r>
              <a:rPr lang="hu-HU" dirty="0" err="1"/>
              <a:t>simple</a:t>
            </a:r>
            <a:r>
              <a:rPr lang="hu-HU" dirty="0"/>
              <a:t> LRC </a:t>
            </a:r>
            <a:r>
              <a:rPr lang="hu-HU" dirty="0" err="1"/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/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32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3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/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2CD0A28-0457-4459-9FA1-5A580A610262}"/>
              </a:ext>
            </a:extLst>
          </p:cNvPr>
          <p:cNvGrpSpPr/>
          <p:nvPr/>
        </p:nvGrpSpPr>
        <p:grpSpPr>
          <a:xfrm>
            <a:off x="5050975" y="5186756"/>
            <a:ext cx="2775856" cy="598105"/>
            <a:chOff x="6171030" y="4732261"/>
            <a:chExt cx="3251391" cy="526234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09B88374-DA37-47E9-80DC-FC80D43C3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artalom helye 2">
              <a:extLst>
                <a:ext uri="{FF2B5EF4-FFF2-40B4-BE49-F238E27FC236}">
                  <a16:creationId xmlns:a16="http://schemas.microsoft.com/office/drawing/2014/main" id="{190B8DDD-DDA4-48F1-9C5E-F4FD38D3D4FE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3226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geometry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C7D7BA8-DFFF-4088-89A9-16ECC8107485}"/>
              </a:ext>
            </a:extLst>
          </p:cNvPr>
          <p:cNvGrpSpPr/>
          <p:nvPr/>
        </p:nvGrpSpPr>
        <p:grpSpPr>
          <a:xfrm>
            <a:off x="8672502" y="2427582"/>
            <a:ext cx="2775856" cy="598105"/>
            <a:chOff x="6171030" y="4751931"/>
            <a:chExt cx="3251391" cy="526234"/>
          </a:xfrm>
        </p:grpSpPr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62ADDF02-8767-4131-AB0C-514E1C9D3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96E91707-D1E6-4F7D-B1B3-ECB4BF1C25B6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5193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Ohm’s</a:t>
              </a:r>
              <a:r>
                <a:rPr lang="hu-HU" sz="2800" dirty="0">
                  <a:solidFill>
                    <a:schemeClr val="tx1"/>
                  </a:solidFill>
                </a:rPr>
                <a:t> </a:t>
              </a:r>
              <a:r>
                <a:rPr lang="hu-HU" sz="2800" dirty="0" err="1">
                  <a:solidFill>
                    <a:schemeClr val="tx1"/>
                  </a:solidFill>
                </a:rPr>
                <a:t>law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4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Fit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voltage</a:t>
            </a:r>
            <a:r>
              <a:rPr lang="hu-HU" dirty="0"/>
              <a:t> ratio – </a:t>
            </a:r>
            <a:r>
              <a:rPr lang="hu-HU" dirty="0" err="1"/>
              <a:t>empty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A5335B31-9F39-4FB3-A324-E74E4E85D8B3}"/>
              </a:ext>
            </a:extLst>
          </p:cNvPr>
          <p:cNvGrpSpPr/>
          <p:nvPr/>
        </p:nvGrpSpPr>
        <p:grpSpPr>
          <a:xfrm>
            <a:off x="92528" y="1159635"/>
            <a:ext cx="8607078" cy="5698365"/>
            <a:chOff x="1658149" y="1089306"/>
            <a:chExt cx="8607078" cy="5698365"/>
          </a:xfrm>
        </p:grpSpPr>
        <p:pic>
          <p:nvPicPr>
            <p:cNvPr id="14" name="Kép 1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1083D24C-6EBD-4495-900F-F46773DE8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658149" y="1089306"/>
              <a:ext cx="8607078" cy="5698365"/>
            </a:xfrm>
            <a:prstGeom prst="rect">
              <a:avLst/>
            </a:prstGeom>
          </p:spPr>
        </p:pic>
        <p:grpSp>
          <p:nvGrpSpPr>
            <p:cNvPr id="8" name="Csoportba foglalás 7">
              <a:extLst>
                <a:ext uri="{FF2B5EF4-FFF2-40B4-BE49-F238E27FC236}">
                  <a16:creationId xmlns:a16="http://schemas.microsoft.com/office/drawing/2014/main" id="{DCE75D18-BA94-410D-B84F-FF2B615E2743}"/>
                </a:ext>
              </a:extLst>
            </p:cNvPr>
            <p:cNvGrpSpPr/>
            <p:nvPr/>
          </p:nvGrpSpPr>
          <p:grpSpPr>
            <a:xfrm>
              <a:off x="6193972" y="1253154"/>
              <a:ext cx="4071255" cy="4833258"/>
              <a:chOff x="2449286" y="861269"/>
              <a:chExt cx="4071255" cy="4833258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C0DF4DB6-CA05-48C3-9777-16C91CF4BCFC}"/>
                  </a:ext>
                </a:extLst>
              </p:cNvPr>
              <p:cNvGrpSpPr/>
              <p:nvPr/>
            </p:nvGrpSpPr>
            <p:grpSpPr>
              <a:xfrm>
                <a:off x="2449286" y="861269"/>
                <a:ext cx="861621" cy="4833258"/>
                <a:chOff x="2449286" y="861269"/>
                <a:chExt cx="861621" cy="4833258"/>
              </a:xfrm>
            </p:grpSpPr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D41A2FB3-35BC-45EC-BD9D-0CE556439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9286" y="861269"/>
                  <a:ext cx="0" cy="48332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hu-H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hu-HU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hu-HU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/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 err="1">
                    <a:latin typeface="Gill Sans Light"/>
                    <a:cs typeface="Gill Sans Light"/>
                  </a:rPr>
                  <a:t>At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resonance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frequency</a:t>
                </a:r>
                <a:r>
                  <a:rPr lang="hu-HU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𝑍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𝑅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+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𝑅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𝜔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𝑓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i="1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blipFill>
                <a:blip r:embed="rId6"/>
                <a:stretch>
                  <a:fillRect l="-31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endParaRPr lang="en-US" dirty="0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B834348-4E2C-4AB1-8E9B-221954A3E9E6}"/>
              </a:ext>
            </a:extLst>
          </p:cNvPr>
          <p:cNvGrpSpPr/>
          <p:nvPr/>
        </p:nvGrpSpPr>
        <p:grpSpPr>
          <a:xfrm>
            <a:off x="2044703" y="989049"/>
            <a:ext cx="7806868" cy="5868951"/>
            <a:chOff x="1478646" y="999935"/>
            <a:chExt cx="7806868" cy="5868951"/>
          </a:xfrm>
        </p:grpSpPr>
        <p:pic>
          <p:nvPicPr>
            <p:cNvPr id="13" name="Kép 12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05839E4A-F95C-45B7-840A-A35382E99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10317" r="8519"/>
            <a:stretch/>
          </p:blipFill>
          <p:spPr>
            <a:xfrm>
              <a:off x="1478646" y="999935"/>
              <a:ext cx="7806868" cy="5868951"/>
            </a:xfrm>
            <a:prstGeom prst="rect">
              <a:avLst/>
            </a:prstGeom>
          </p:spPr>
        </p:pic>
        <p:grpSp>
          <p:nvGrpSpPr>
            <p:cNvPr id="11" name="Csoportba foglalás 10">
              <a:extLst>
                <a:ext uri="{FF2B5EF4-FFF2-40B4-BE49-F238E27FC236}">
                  <a16:creationId xmlns:a16="http://schemas.microsoft.com/office/drawing/2014/main" id="{86DE03FD-6169-416C-BD16-624563675843}"/>
                </a:ext>
              </a:extLst>
            </p:cNvPr>
            <p:cNvGrpSpPr/>
            <p:nvPr/>
          </p:nvGrpSpPr>
          <p:grpSpPr>
            <a:xfrm>
              <a:off x="2370053" y="2096918"/>
              <a:ext cx="6784833" cy="4031739"/>
              <a:chOff x="1608053" y="1977175"/>
              <a:chExt cx="6784833" cy="4031739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1434CB83-40B8-487B-9C50-29BA3195B27F}"/>
                  </a:ext>
                </a:extLst>
              </p:cNvPr>
              <p:cNvGrpSpPr/>
              <p:nvPr/>
            </p:nvGrpSpPr>
            <p:grpSpPr>
              <a:xfrm>
                <a:off x="1608053" y="3676078"/>
                <a:ext cx="6784833" cy="2332836"/>
                <a:chOff x="1608053" y="3676078"/>
                <a:chExt cx="6784833" cy="2332836"/>
              </a:xfrm>
            </p:grpSpPr>
            <p:cxnSp>
              <p:nvCxnSpPr>
                <p:cNvPr id="9" name="Egyenes összekötő 8">
                  <a:extLst>
                    <a:ext uri="{FF2B5EF4-FFF2-40B4-BE49-F238E27FC236}">
                      <a16:creationId xmlns:a16="http://schemas.microsoft.com/office/drawing/2014/main" id="{550EB5B3-6722-4E1C-9053-436B0FF5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5115" y="3676078"/>
                  <a:ext cx="0" cy="2332836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4D9907D7-A96E-47CA-9212-353892E18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8053" y="3676078"/>
                  <a:ext cx="6784833" cy="0"/>
                </a:xfrm>
                <a:prstGeom prst="line">
                  <a:avLst/>
                </a:prstGeom>
                <a:ln w="19050"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/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hu-HU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hu-HU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hu-HU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5D7D-14CF-6261-B6B5-145FFF4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Change</a:t>
            </a:r>
            <a:r>
              <a:rPr lang="hu-HU" dirty="0"/>
              <a:t> of L and R</a:t>
            </a:r>
            <a:r>
              <a:rPr lang="hu-HU" baseline="-25000" dirty="0"/>
              <a:t>L</a:t>
            </a:r>
            <a:endParaRPr lang="en-US" dirty="0"/>
          </a:p>
        </p:txBody>
      </p: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5EAF472B-201F-4EC5-A73F-7D4D9F16F513}"/>
              </a:ext>
            </a:extLst>
          </p:cNvPr>
          <p:cNvGrpSpPr/>
          <p:nvPr/>
        </p:nvGrpSpPr>
        <p:grpSpPr>
          <a:xfrm>
            <a:off x="1468585" y="1119704"/>
            <a:ext cx="8607078" cy="5758639"/>
            <a:chOff x="1468585" y="1119704"/>
            <a:chExt cx="8607078" cy="5758639"/>
          </a:xfrm>
        </p:grpSpPr>
        <p:pic>
          <p:nvPicPr>
            <p:cNvPr id="24" name="Kép 2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DA636910-8331-4F7B-879B-43C8860FF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468585" y="1179978"/>
              <a:ext cx="8607078" cy="5698365"/>
            </a:xfrm>
            <a:prstGeom prst="rect">
              <a:avLst/>
            </a:prstGeom>
          </p:spPr>
        </p:pic>
        <p:grpSp>
          <p:nvGrpSpPr>
            <p:cNvPr id="29" name="Csoportba foglalás 28">
              <a:extLst>
                <a:ext uri="{FF2B5EF4-FFF2-40B4-BE49-F238E27FC236}">
                  <a16:creationId xmlns:a16="http://schemas.microsoft.com/office/drawing/2014/main" id="{2370E270-FD68-463A-9A16-D5C40EA9288D}"/>
                </a:ext>
              </a:extLst>
            </p:cNvPr>
            <p:cNvGrpSpPr/>
            <p:nvPr/>
          </p:nvGrpSpPr>
          <p:grpSpPr>
            <a:xfrm>
              <a:off x="5715577" y="1387378"/>
              <a:ext cx="1116955" cy="4697736"/>
              <a:chOff x="5715577" y="1387378"/>
              <a:chExt cx="1116955" cy="4697736"/>
            </a:xfrm>
          </p:grpSpPr>
          <p:grpSp>
            <p:nvGrpSpPr>
              <p:cNvPr id="26" name="Csoportba foglalás 25">
                <a:extLst>
                  <a:ext uri="{FF2B5EF4-FFF2-40B4-BE49-F238E27FC236}">
                    <a16:creationId xmlns:a16="http://schemas.microsoft.com/office/drawing/2014/main" id="{EE013115-7C6A-478F-ADB9-452577882679}"/>
                  </a:ext>
                </a:extLst>
              </p:cNvPr>
              <p:cNvGrpSpPr/>
              <p:nvPr/>
            </p:nvGrpSpPr>
            <p:grpSpPr>
              <a:xfrm>
                <a:off x="6013269" y="1387378"/>
                <a:ext cx="819263" cy="4697736"/>
                <a:chOff x="6013269" y="1387378"/>
                <a:chExt cx="819263" cy="4697736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C6A4841-0C1D-6FA8-E6BF-19CF94715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13269" y="1387378"/>
                  <a:ext cx="0" cy="4697736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" name="Csoportba foglalás 4">
                <a:extLst>
                  <a:ext uri="{FF2B5EF4-FFF2-40B4-BE49-F238E27FC236}">
                    <a16:creationId xmlns:a16="http://schemas.microsoft.com/office/drawing/2014/main" id="{4B01F6C9-AC21-4C83-86F9-4EFD5CA2217B}"/>
                  </a:ext>
                </a:extLst>
              </p:cNvPr>
              <p:cNvGrpSpPr/>
              <p:nvPr/>
            </p:nvGrpSpPr>
            <p:grpSpPr>
              <a:xfrm>
                <a:off x="5715577" y="4570026"/>
                <a:ext cx="926310" cy="738664"/>
                <a:chOff x="3983017" y="4034311"/>
                <a:chExt cx="926310" cy="73866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53AE8BA-136E-5334-271F-4AF75E795073}"/>
                    </a:ext>
                  </a:extLst>
                </p:cNvPr>
                <p:cNvCxnSpPr/>
                <p:nvPr/>
              </p:nvCxnSpPr>
              <p:spPr>
                <a:xfrm>
                  <a:off x="3983017" y="4772975"/>
                  <a:ext cx="643467" cy="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" name="Csoportba foglalás 27">
              <a:extLst>
                <a:ext uri="{FF2B5EF4-FFF2-40B4-BE49-F238E27FC236}">
                  <a16:creationId xmlns:a16="http://schemas.microsoft.com/office/drawing/2014/main" id="{7ECFE245-5586-4C0B-B9EF-CB08D5EA3B4F}"/>
                </a:ext>
              </a:extLst>
            </p:cNvPr>
            <p:cNvGrpSpPr/>
            <p:nvPr/>
          </p:nvGrpSpPr>
          <p:grpSpPr>
            <a:xfrm>
              <a:off x="2493023" y="1119704"/>
              <a:ext cx="4899712" cy="1444787"/>
              <a:chOff x="2493023" y="1119704"/>
              <a:chExt cx="4899712" cy="1444787"/>
            </a:xfrm>
          </p:grpSpPr>
          <p:grpSp>
            <p:nvGrpSpPr>
              <p:cNvPr id="27" name="Csoportba foglalás 26">
                <a:extLst>
                  <a:ext uri="{FF2B5EF4-FFF2-40B4-BE49-F238E27FC236}">
                    <a16:creationId xmlns:a16="http://schemas.microsoft.com/office/drawing/2014/main" id="{70C87F72-9287-4A21-A72D-9A485518DC07}"/>
                  </a:ext>
                </a:extLst>
              </p:cNvPr>
              <p:cNvGrpSpPr/>
              <p:nvPr/>
            </p:nvGrpSpPr>
            <p:grpSpPr>
              <a:xfrm>
                <a:off x="2493023" y="1152245"/>
                <a:ext cx="3444241" cy="1412246"/>
                <a:chOff x="2493023" y="1152245"/>
                <a:chExt cx="3444241" cy="14122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0DEED31-BEAD-1381-3FBE-EA22A2B51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93023" y="1398264"/>
                  <a:ext cx="3444241" cy="4892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A17707DB-360B-4F03-A0FA-899E934AE919}"/>
                  </a:ext>
                </a:extLst>
              </p:cNvPr>
              <p:cNvGrpSpPr/>
              <p:nvPr/>
            </p:nvGrpSpPr>
            <p:grpSpPr>
              <a:xfrm>
                <a:off x="6452646" y="1119704"/>
                <a:ext cx="940089" cy="738664"/>
                <a:chOff x="6452646" y="1119704"/>
                <a:chExt cx="940089" cy="73866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" name="Egyenes összekötő nyíllal 14">
                  <a:extLst>
                    <a:ext uri="{FF2B5EF4-FFF2-40B4-BE49-F238E27FC236}">
                      <a16:creationId xmlns:a16="http://schemas.microsoft.com/office/drawing/2014/main" id="{02CB24C9-9B3D-4853-80A6-0A02DE0B3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2646" y="1222638"/>
                  <a:ext cx="0" cy="532796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34826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Curves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materials</a:t>
            </a:r>
            <a:endParaRPr lang="en-US" dirty="0"/>
          </a:p>
        </p:txBody>
      </p:sp>
      <p:pic>
        <p:nvPicPr>
          <p:cNvPr id="8" name="Kép 7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BBF7E64A-35CD-4989-A9D7-91E828AFB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11310" r="8892"/>
          <a:stretch/>
        </p:blipFill>
        <p:spPr>
          <a:xfrm>
            <a:off x="114301" y="1075673"/>
            <a:ext cx="7761514" cy="5782327"/>
          </a:xfrm>
          <a:prstGeom prst="rect">
            <a:avLst/>
          </a:prstGeom>
        </p:spPr>
      </p:pic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2951"/>
              </p:ext>
            </p:extLst>
          </p:nvPr>
        </p:nvGraphicFramePr>
        <p:xfrm>
          <a:off x="8077199" y="3038649"/>
          <a:ext cx="3744685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1807029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81388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Empty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57 800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201688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6156696" cy="1919968"/>
          </a:xfrm>
        </p:spPr>
        <p:txBody>
          <a:bodyPr/>
          <a:lstStyle/>
          <a:p>
            <a:r>
              <a:rPr lang="en-US" sz="3200" dirty="0"/>
              <a:t>How do the properties of the core influence L and R</a:t>
            </a:r>
            <a:r>
              <a:rPr lang="en-US" sz="3200" baseline="-25000" dirty="0"/>
              <a:t>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309798"/>
            <a:ext cx="5727161" cy="51011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2" y="1509205"/>
            <a:ext cx="5350062" cy="455631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BAE7-67BA-D0E9-628B-E9D015DF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</a:t>
            </a:r>
            <a:r>
              <a:rPr lang="hu-HU" sz="4000" dirty="0"/>
              <a:t>V. </a:t>
            </a:r>
            <a:r>
              <a:rPr lang="hu-HU" sz="4000" dirty="0" err="1"/>
              <a:t>Skin</a:t>
            </a:r>
            <a:r>
              <a:rPr lang="hu-HU" sz="4000" dirty="0"/>
              <a:t> </a:t>
            </a:r>
            <a:r>
              <a:rPr lang="hu-HU" sz="4000" dirty="0" err="1"/>
              <a:t>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6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65533" y="1998132"/>
                <a:ext cx="3564467" cy="2168735"/>
              </a:xfr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8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hu-HU" sz="12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Magnetic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flux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in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core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65533" y="1998132"/>
                <a:ext cx="3564467" cy="2168735"/>
              </a:xfrm>
              <a:blipFill>
                <a:blip r:embed="rId2"/>
                <a:stretch>
                  <a:fillRect l="-2564" r="-1368" b="-561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/>
              <p:nvPr/>
            </p:nvSpPr>
            <p:spPr>
              <a:xfrm>
                <a:off x="7865533" y="4166867"/>
                <a:ext cx="3912811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533" y="4166867"/>
                <a:ext cx="3912811" cy="783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31DFBA-8BE2-44E3-B108-5DF17E0008BA}"/>
              </a:ext>
            </a:extLst>
          </p:cNvPr>
          <p:cNvGrpSpPr/>
          <p:nvPr/>
        </p:nvGrpSpPr>
        <p:grpSpPr>
          <a:xfrm>
            <a:off x="77893" y="1469569"/>
            <a:ext cx="7787640" cy="4089403"/>
            <a:chOff x="77893" y="1469569"/>
            <a:chExt cx="7787640" cy="4089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32A1E4-311C-FB79-99E9-902710F1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" y="1748969"/>
              <a:ext cx="7787640" cy="3810003"/>
            </a:xfrm>
            <a:prstGeom prst="rect">
              <a:avLst/>
            </a:prstGeom>
          </p:spPr>
        </p:pic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9754A1C-AEE2-417D-A046-5244802DA3B8}"/>
                </a:ext>
              </a:extLst>
            </p:cNvPr>
            <p:cNvSpPr txBox="1">
              <a:spLocks/>
            </p:cNvSpPr>
            <p:nvPr/>
          </p:nvSpPr>
          <p:spPr>
            <a:xfrm>
              <a:off x="931336" y="1469569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out)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CD2A2DF-1FA2-47DC-A9A9-1EB10E04B25E}"/>
                </a:ext>
              </a:extLst>
            </p:cNvPr>
            <p:cNvSpPr txBox="1">
              <a:spLocks/>
            </p:cNvSpPr>
            <p:nvPr/>
          </p:nvSpPr>
          <p:spPr>
            <a:xfrm>
              <a:off x="953104" y="5040078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in)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2A933F5-4F1B-47D1-B85E-825792B2E719}"/>
              </a:ext>
            </a:extLst>
          </p:cNvPr>
          <p:cNvSpPr txBox="1">
            <a:spLocks/>
          </p:cNvSpPr>
          <p:nvPr/>
        </p:nvSpPr>
        <p:spPr>
          <a:xfrm>
            <a:off x="6063344" y="6264239"/>
            <a:ext cx="60960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μ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permeability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 A: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cross-section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7A3742-BDC0-493F-8CF4-7795B27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08A12-28C0-46CF-B491-F499C561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AC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magnetic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field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constantly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changes</a:t>
            </a:r>
            <a:endParaRPr lang="hu-HU" dirty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hu-HU" sz="700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Faraday’s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law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induction</a:t>
            </a:r>
            <a:r>
              <a:rPr lang="hu-HU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9EF69-F466-4B13-B995-438D4948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7" y="2886772"/>
            <a:ext cx="6517170" cy="3371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/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24A040F2-2876-4E84-81D7-8F77AC369F7C}"/>
              </a:ext>
            </a:extLst>
          </p:cNvPr>
          <p:cNvCxnSpPr>
            <a:cxnSpLocks/>
          </p:cNvCxnSpPr>
          <p:nvPr/>
        </p:nvCxnSpPr>
        <p:spPr>
          <a:xfrm>
            <a:off x="9388560" y="4071262"/>
            <a:ext cx="0" cy="71697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artalom helye 2">
            <a:extLst>
              <a:ext uri="{FF2B5EF4-FFF2-40B4-BE49-F238E27FC236}">
                <a16:creationId xmlns:a16="http://schemas.microsoft.com/office/drawing/2014/main" id="{6BF9CBC0-5CBE-47C2-9C2A-896A4854AD3C}"/>
              </a:ext>
            </a:extLst>
          </p:cNvPr>
          <p:cNvSpPr txBox="1">
            <a:spLocks/>
          </p:cNvSpPr>
          <p:nvPr/>
        </p:nvSpPr>
        <p:spPr>
          <a:xfrm>
            <a:off x="7363170" y="4827134"/>
            <a:ext cx="4320828" cy="150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induce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opposing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magnetic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field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concentric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currents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hu-HU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ind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is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stronger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at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the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center</a:t>
            </a:r>
            <a:r>
              <a:rPr lang="hu-HU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74FE0CBF-C47A-4214-96AB-24C70D0735D5}"/>
              </a:ext>
            </a:extLst>
          </p:cNvPr>
          <p:cNvGrpSpPr/>
          <p:nvPr/>
        </p:nvGrpSpPr>
        <p:grpSpPr>
          <a:xfrm>
            <a:off x="4868777" y="2583081"/>
            <a:ext cx="6399296" cy="1329996"/>
            <a:chOff x="4868777" y="2583081"/>
            <a:chExt cx="6399296" cy="132999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999199E8-5058-4789-B248-357E974827FD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2821999"/>
              <a:ext cx="3715483" cy="10910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induced</a:t>
              </a:r>
              <a:r>
                <a:rPr lang="hu-HU" dirty="0"/>
                <a:t> </a:t>
              </a:r>
              <a:r>
                <a:rPr lang="en-US" dirty="0" err="1"/>
                <a:t>Edd</a:t>
              </a:r>
              <a:r>
                <a:rPr lang="hu-HU" dirty="0"/>
                <a:t>y-</a:t>
              </a:r>
              <a:r>
                <a:rPr lang="en-US" dirty="0"/>
                <a:t>currents</a:t>
              </a:r>
              <a:endParaRPr lang="hu-HU" dirty="0"/>
            </a:p>
            <a:p>
              <a:pPr marL="0" indent="0">
                <a:buNone/>
              </a:pPr>
              <a:r>
                <a:rPr lang="en-US" dirty="0"/>
                <a:t>Lenz’s law</a:t>
              </a:r>
              <a:r>
                <a:rPr lang="hu-HU" dirty="0"/>
                <a:t> </a:t>
              </a:r>
              <a:r>
                <a:rPr lang="hu-HU" dirty="0">
                  <a:sym typeface="Wingdings" panose="05000000000000000000" pitchFamily="2" charset="2"/>
                </a:rPr>
                <a:t> </a:t>
              </a:r>
              <a:r>
                <a:rPr lang="hu-HU" dirty="0" err="1">
                  <a:sym typeface="Wingdings" panose="05000000000000000000" pitchFamily="2" charset="2"/>
                </a:rPr>
                <a:t>oppose</a:t>
              </a:r>
              <a:r>
                <a:rPr lang="hu-HU" dirty="0">
                  <a:sym typeface="Wingdings" panose="05000000000000000000" pitchFamily="2" charset="2"/>
                </a:rPr>
                <a:t> </a:t>
              </a:r>
              <a:r>
                <a:rPr lang="en-US" dirty="0"/>
                <a:t>I</a:t>
              </a:r>
              <a:r>
                <a:rPr lang="hu-HU" baseline="-25000" dirty="0"/>
                <a:t>L</a:t>
              </a:r>
              <a:endParaRPr lang="en-US" dirty="0"/>
            </a:p>
          </p:txBody>
        </p:sp>
        <p:cxnSp>
          <p:nvCxnSpPr>
            <p:cNvPr id="10" name="Összekötő: szögletes 9">
              <a:extLst>
                <a:ext uri="{FF2B5EF4-FFF2-40B4-BE49-F238E27FC236}">
                  <a16:creationId xmlns:a16="http://schemas.microsoft.com/office/drawing/2014/main" id="{DF1AE06B-6946-42F9-A690-02BA88FE84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8777" y="2583081"/>
              <a:ext cx="2098510" cy="477836"/>
            </a:xfrm>
            <a:prstGeom prst="bentConnector3">
              <a:avLst>
                <a:gd name="adj1" fmla="val 72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72B5168-DB3C-4B13-95BE-145989CCD9C9}"/>
              </a:ext>
            </a:extLst>
          </p:cNvPr>
          <p:cNvGrpSpPr/>
          <p:nvPr/>
        </p:nvGrpSpPr>
        <p:grpSpPr>
          <a:xfrm>
            <a:off x="7145340" y="1067565"/>
            <a:ext cx="1138687" cy="694723"/>
            <a:chOff x="7145340" y="1067565"/>
            <a:chExt cx="1138687" cy="694723"/>
          </a:xfrm>
        </p:grpSpPr>
        <p:sp>
          <p:nvSpPr>
            <p:cNvPr id="16" name="Bal oldali kapcsos zárójel 15">
              <a:extLst>
                <a:ext uri="{FF2B5EF4-FFF2-40B4-BE49-F238E27FC236}">
                  <a16:creationId xmlns:a16="http://schemas.microsoft.com/office/drawing/2014/main" id="{A3349EB0-48A2-4272-809B-50CFA88D4C12}"/>
                </a:ext>
              </a:extLst>
            </p:cNvPr>
            <p:cNvSpPr/>
            <p:nvPr/>
          </p:nvSpPr>
          <p:spPr>
            <a:xfrm rot="5400000">
              <a:off x="7605989" y="1084250"/>
              <a:ext cx="217389" cy="1138687"/>
            </a:xfrm>
            <a:prstGeom prst="leftBrace">
              <a:avLst>
                <a:gd name="adj1" fmla="val 55069"/>
                <a:gd name="adj2" fmla="val 4776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Tartalom helye 2">
              <a:extLst>
                <a:ext uri="{FF2B5EF4-FFF2-40B4-BE49-F238E27FC236}">
                  <a16:creationId xmlns:a16="http://schemas.microsoft.com/office/drawing/2014/main" id="{BCA69D3D-40BD-4BBF-BCEE-0C314643EA67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1067565"/>
              <a:ext cx="371645" cy="4778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>
                  <a:solidFill>
                    <a:schemeClr val="tx1"/>
                  </a:solidFill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3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2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10B44-D9F8-FAE7-2DC6-16D8D0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6" y="1641465"/>
            <a:ext cx="7035800" cy="3442175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A148B66D-2B39-4495-83BA-632EDC70E484}"/>
              </a:ext>
            </a:extLst>
          </p:cNvPr>
          <p:cNvGrpSpPr/>
          <p:nvPr/>
        </p:nvGrpSpPr>
        <p:grpSpPr>
          <a:xfrm>
            <a:off x="922973" y="1192432"/>
            <a:ext cx="5786254" cy="4777932"/>
            <a:chOff x="922973" y="1192432"/>
            <a:chExt cx="5786254" cy="4777932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FEA57A59-8C79-499D-8C1C-A6BE7F56DE09}"/>
                </a:ext>
              </a:extLst>
            </p:cNvPr>
            <p:cNvGrpSpPr/>
            <p:nvPr/>
          </p:nvGrpSpPr>
          <p:grpSpPr>
            <a:xfrm>
              <a:off x="922973" y="1192432"/>
              <a:ext cx="5786254" cy="4777932"/>
              <a:chOff x="922973" y="1192432"/>
              <a:chExt cx="5786254" cy="477793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34B171E-F7A8-7779-AD7D-DDB3CE37B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973" y="1192432"/>
                <a:ext cx="5786254" cy="4777932"/>
              </a:xfrm>
              <a:prstGeom prst="rect">
                <a:avLst/>
              </a:prstGeom>
            </p:spPr>
          </p:pic>
          <p:sp>
            <p:nvSpPr>
              <p:cNvPr id="8" name="Tartalom helye 2">
                <a:extLst>
                  <a:ext uri="{FF2B5EF4-FFF2-40B4-BE49-F238E27FC236}">
                    <a16:creationId xmlns:a16="http://schemas.microsoft.com/office/drawing/2014/main" id="{372391FB-4425-4202-BEC0-D4E2121D6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501" y="3084008"/>
                <a:ext cx="1727023" cy="71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hu-HU" sz="2000" dirty="0" err="1">
                    <a:solidFill>
                      <a:schemeClr val="tx1"/>
                    </a:solidFill>
                  </a:rPr>
                  <a:t>opposite</a:t>
                </a:r>
                <a:r>
                  <a:rPr lang="hu-HU" sz="2000" dirty="0">
                    <a:solidFill>
                      <a:schemeClr val="tx1"/>
                    </a:solidFill>
                  </a:rPr>
                  <a:t> </a:t>
                </a:r>
                <a:r>
                  <a:rPr lang="hu-HU" sz="2000" dirty="0" err="1">
                    <a:solidFill>
                      <a:schemeClr val="tx1"/>
                    </a:solidFill>
                  </a:rPr>
                  <a:t>Eddy-currents</a:t>
                </a:r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4BC3-D338-9431-C8E5-6625EF1C9D93}"/>
                </a:ext>
              </a:extLst>
            </p:cNvPr>
            <p:cNvSpPr txBox="1"/>
            <p:nvPr/>
          </p:nvSpPr>
          <p:spPr>
            <a:xfrm>
              <a:off x="4459013" y="4688856"/>
              <a:ext cx="1636987" cy="4564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B = B</a:t>
              </a:r>
              <a:r>
                <a:rPr lang="en-GB" b="0" i="0" baseline="-2500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0</a:t>
              </a: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cos(</a:t>
              </a:r>
              <a:r>
                <a:rPr lang="el-GR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ω</a:t>
              </a:r>
              <a:r>
                <a:rPr lang="en-US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t)</a:t>
              </a:r>
              <a:endPara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56" y="2489537"/>
            <a:ext cx="4488367" cy="2031325"/>
          </a:xfrm>
        </p:spPr>
        <p:txBody>
          <a:bodyPr wrap="square">
            <a:spAutoFit/>
          </a:bodyPr>
          <a:lstStyle/>
          <a:p>
            <a:r>
              <a:rPr lang="hu-HU" dirty="0" err="1"/>
              <a:t>B</a:t>
            </a:r>
            <a:r>
              <a:rPr lang="hu-HU" baseline="-25000" dirty="0" err="1"/>
              <a:t>ind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B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 err="1">
                <a:sym typeface="Wingdings" panose="05000000000000000000" pitchFamily="2" charset="2"/>
              </a:rPr>
              <a:t>total</a:t>
            </a:r>
            <a:r>
              <a:rPr lang="hu-HU" dirty="0">
                <a:sym typeface="Wingdings" panose="05000000000000000000" pitchFamily="2" charset="2"/>
              </a:rPr>
              <a:t> B </a:t>
            </a:r>
            <a:r>
              <a:rPr lang="hu-HU" dirty="0" err="1">
                <a:sym typeface="Wingdings" panose="05000000000000000000" pitchFamily="2" charset="2"/>
              </a:rPr>
              <a:t>exponentially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decays</a:t>
            </a:r>
            <a:endParaRPr lang="hu-HU" dirty="0"/>
          </a:p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penetrate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until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distance</a:t>
            </a:r>
            <a:endParaRPr lang="en-US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A0D6278-80BF-4D32-B50C-8A54026A3E42}"/>
              </a:ext>
            </a:extLst>
          </p:cNvPr>
          <p:cNvSpPr/>
          <p:nvPr/>
        </p:nvSpPr>
        <p:spPr>
          <a:xfrm>
            <a:off x="1240970" y="3581398"/>
            <a:ext cx="1426029" cy="1143001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AF34CBD-B6B1-4DA5-A11C-E70BEA811E40}"/>
              </a:ext>
            </a:extLst>
          </p:cNvPr>
          <p:cNvSpPr txBox="1"/>
          <p:nvPr/>
        </p:nvSpPr>
        <p:spPr>
          <a:xfrm>
            <a:off x="3733800" y="6469293"/>
            <a:ext cx="8458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Sci-Hub | Formulas for the Skin Effect. Proceedings of the IRE, 30(9), 412–424 | 10.1109/jrproc.1942.232015</a:t>
            </a:r>
            <a:endParaRPr lang="hu-HU" sz="1500" dirty="0"/>
          </a:p>
        </p:txBody>
      </p: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</p:spPr>
            <p:txBody>
              <a:bodyPr>
                <a:normAutofit/>
              </a:bodyPr>
              <a:lstStyle/>
              <a:p>
                <a:r>
                  <a:rPr lang="hu-HU" dirty="0"/>
                  <a:t>The </a:t>
                </a:r>
                <a:r>
                  <a:rPr lang="hu-HU" dirty="0" err="1"/>
                  <a:t>depth</a:t>
                </a:r>
                <a:r>
                  <a:rPr lang="hu-HU" dirty="0"/>
                  <a:t>, </a:t>
                </a:r>
                <a:r>
                  <a:rPr lang="hu-HU" dirty="0" err="1"/>
                  <a:t>where</a:t>
                </a:r>
                <a:r>
                  <a:rPr lang="hu-HU" dirty="0"/>
                  <a:t> </a:t>
                </a:r>
                <a:r>
                  <a:rPr lang="hu-HU" dirty="0" err="1"/>
                  <a:t>current</a:t>
                </a:r>
                <a:r>
                  <a:rPr lang="hu-HU" dirty="0"/>
                  <a:t> </a:t>
                </a:r>
                <a:r>
                  <a:rPr lang="hu-HU" dirty="0" err="1"/>
                  <a:t>density</a:t>
                </a:r>
                <a:r>
                  <a:rPr lang="hu-HU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7%</m:t>
                    </m:r>
                  </m:oMath>
                </a14:m>
                <a:r>
                  <a:rPr lang="en-US" dirty="0"/>
                  <a:t> </a:t>
                </a:r>
                <a:r>
                  <a:rPr lang="hu-HU" dirty="0"/>
                  <a:t>of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value</a:t>
                </a:r>
                <a:r>
                  <a:rPr lang="hu-HU" dirty="0"/>
                  <a:t> </a:t>
                </a:r>
                <a:r>
                  <a:rPr lang="hu-HU" dirty="0" err="1"/>
                  <a:t>at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surface</a:t>
                </a:r>
                <a:endParaRPr lang="hu-HU" dirty="0"/>
              </a:p>
              <a:p>
                <a:endParaRPr lang="hu-HU" dirty="0"/>
              </a:p>
              <a:p>
                <a:endParaRPr lang="hu-HU" dirty="0"/>
              </a:p>
              <a:p>
                <a:pPr lvl="1"/>
                <a:endParaRPr lang="hu-HU" dirty="0"/>
              </a:p>
              <a:p>
                <a:r>
                  <a:rPr lang="hu-HU" dirty="0" err="1"/>
                  <a:t>Assumption</a:t>
                </a:r>
                <a:r>
                  <a:rPr lang="hu-HU" dirty="0"/>
                  <a:t>: </a:t>
                </a:r>
                <a:r>
                  <a:rPr lang="hu-HU" dirty="0" err="1"/>
                  <a:t>the</a:t>
                </a:r>
                <a:r>
                  <a:rPr lang="hu-HU" dirty="0"/>
                  <a:t> B </a:t>
                </a:r>
                <a:r>
                  <a:rPr lang="hu-HU" dirty="0" err="1"/>
                  <a:t>field</a:t>
                </a:r>
                <a:r>
                  <a:rPr lang="hu-HU" dirty="0"/>
                  <a:t> </a:t>
                </a:r>
                <a:r>
                  <a:rPr lang="hu-HU" dirty="0" err="1"/>
                  <a:t>outside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skin</a:t>
                </a:r>
                <a:r>
                  <a:rPr lang="hu-HU" dirty="0"/>
                  <a:t> ring is </a:t>
                </a:r>
                <a:r>
                  <a:rPr lang="hu-HU" dirty="0" err="1"/>
                  <a:t>negligible</a:t>
                </a:r>
                <a:endParaRPr lang="hu-HU" dirty="0"/>
              </a:p>
              <a:p>
                <a:pPr lvl="1"/>
                <a:endParaRPr lang="hu-HU" sz="1000" dirty="0"/>
              </a:p>
              <a:p>
                <a:r>
                  <a:rPr lang="hu-HU" dirty="0" err="1"/>
                  <a:t>Effective</a:t>
                </a:r>
                <a:r>
                  <a:rPr lang="hu-HU" dirty="0"/>
                  <a:t> </a:t>
                </a:r>
                <a:r>
                  <a:rPr lang="hu-HU" dirty="0" err="1"/>
                  <a:t>magnetic</a:t>
                </a:r>
                <a:r>
                  <a:rPr lang="hu-HU" dirty="0"/>
                  <a:t> </a:t>
                </a:r>
                <a:r>
                  <a:rPr lang="hu-HU" dirty="0" err="1"/>
                  <a:t>flux</a:t>
                </a:r>
                <a:r>
                  <a:rPr lang="hu-HU" dirty="0"/>
                  <a:t>: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  <a:blipFill>
                <a:blip r:embed="rId2"/>
                <a:stretch>
                  <a:fillRect l="-65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/>
              <p:nvPr/>
            </p:nvSpPr>
            <p:spPr>
              <a:xfrm>
                <a:off x="772887" y="4948474"/>
                <a:ext cx="610147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7" y="4948474"/>
                <a:ext cx="6101472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/>
              <p:nvPr/>
            </p:nvSpPr>
            <p:spPr>
              <a:xfrm>
                <a:off x="1272487" y="1872039"/>
                <a:ext cx="316774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𝜔𝜇𝜎</m:t>
                              </m:r>
                            </m:den>
                          </m:f>
                        </m:e>
                      </m:rad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487" y="1872039"/>
                <a:ext cx="3167742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1D45754-6FB0-4C97-B519-4C42D84BE14C}"/>
              </a:ext>
            </a:extLst>
          </p:cNvPr>
          <p:cNvSpPr txBox="1">
            <a:spLocks/>
          </p:cNvSpPr>
          <p:nvPr/>
        </p:nvSpPr>
        <p:spPr>
          <a:xfrm>
            <a:off x="130629" y="6273657"/>
            <a:ext cx="55299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σ: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conductivity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;  </a:t>
            </a: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ρ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resistivity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3028" y="4231672"/>
                <a:ext cx="1643743" cy="4616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spcBef>
                    <a:spcPts val="600"/>
                  </a:spcBef>
                  <a:buFont typeface="Wingdings 2" pitchFamily="18" charset="2"/>
                  <a:buNone/>
                </a:pP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hu-HU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</a:t>
                </a: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hu-H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28" y="4231672"/>
                <a:ext cx="1643743" cy="461665"/>
              </a:xfrm>
              <a:prstGeom prst="rect">
                <a:avLst/>
              </a:prstGeom>
              <a:blipFill>
                <a:blip r:embed="rId5"/>
                <a:stretch>
                  <a:fillRect l="-5556" t="-10526" r="-2222" b="-289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64ECF2CE-7EAC-4344-A157-4355624D4314}"/>
              </a:ext>
            </a:extLst>
          </p:cNvPr>
          <p:cNvGrpSpPr/>
          <p:nvPr/>
        </p:nvGrpSpPr>
        <p:grpSpPr>
          <a:xfrm>
            <a:off x="7969485" y="2056716"/>
            <a:ext cx="3449628" cy="4216941"/>
            <a:chOff x="7751772" y="1981815"/>
            <a:chExt cx="3449628" cy="421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ED32D-86AB-3652-F153-9DC0BBE4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772" y="2443480"/>
              <a:ext cx="3449628" cy="3755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C64C2-783A-B4C2-D572-4E7A12AD6F84}"/>
                </a:ext>
              </a:extLst>
            </p:cNvPr>
            <p:cNvSpPr txBox="1"/>
            <p:nvPr/>
          </p:nvSpPr>
          <p:spPr>
            <a:xfrm>
              <a:off x="8453120" y="3586935"/>
              <a:ext cx="316112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endParaRPr lang="en-GB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/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hu-HU" sz="2400" dirty="0"/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1D9E6C9D-97AF-4276-BD6F-FDA0FC410F6D}"/>
                </a:ext>
              </a:extLst>
            </p:cNvPr>
            <p:cNvSpPr/>
            <p:nvPr/>
          </p:nvSpPr>
          <p:spPr>
            <a:xfrm>
              <a:off x="9133114" y="4291423"/>
              <a:ext cx="707572" cy="42513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E1A92A9-44CC-466D-82F5-B80B059342CA}"/>
              </a:ext>
            </a:extLst>
          </p:cNvPr>
          <p:cNvGrpSpPr/>
          <p:nvPr/>
        </p:nvGrpSpPr>
        <p:grpSpPr>
          <a:xfrm>
            <a:off x="9275851" y="4262206"/>
            <a:ext cx="836896" cy="1456164"/>
            <a:chOff x="9058138" y="4234263"/>
            <a:chExt cx="836896" cy="145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/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ill Sans Light"/>
                          </a:rPr>
                          <m:t>≠0</m:t>
                        </m:r>
                      </m:oMath>
                    </m:oMathPara>
                  </a14:m>
                  <a:endParaRPr lang="en-GB" b="0" i="0" dirty="0">
                    <a:latin typeface="Avenir Next LT Pro" panose="020B0504020202020204" pitchFamily="34" charset="-18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/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=0</m:t>
                        </m:r>
                      </m:oMath>
                    </m:oMathPara>
                  </a14:m>
                  <a:endParaRPr lang="en-GB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 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BA82528-98FF-429A-A101-AD293EB640A5}"/>
              </a:ext>
            </a:extLst>
          </p:cNvPr>
          <p:cNvGrpSpPr/>
          <p:nvPr/>
        </p:nvGrpSpPr>
        <p:grpSpPr>
          <a:xfrm>
            <a:off x="450119" y="994684"/>
            <a:ext cx="11626730" cy="5558516"/>
            <a:chOff x="450119" y="994684"/>
            <a:chExt cx="11626730" cy="5558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F89FCB-2D83-9209-38CA-FB558C6A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12" y="1132732"/>
              <a:ext cx="10316376" cy="54204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45A6-B734-4A9B-8735-9EC7488C2B10}"/>
                </a:ext>
              </a:extLst>
            </p:cNvPr>
            <p:cNvSpPr txBox="1"/>
            <p:nvPr/>
          </p:nvSpPr>
          <p:spPr>
            <a:xfrm>
              <a:off x="450119" y="994684"/>
              <a:ext cx="1000595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r>
                <a:rPr lang="en-US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 (mm)</a:t>
              </a:r>
              <a:endPara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3EE86-E2EF-BB9B-00AC-AF9FDD413CDC}"/>
                </a:ext>
              </a:extLst>
            </p:cNvPr>
            <p:cNvSpPr txBox="1"/>
            <p:nvPr/>
          </p:nvSpPr>
          <p:spPr>
            <a:xfrm>
              <a:off x="11254188" y="5986161"/>
              <a:ext cx="822661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f (Hz)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E1BC24-2A50-4561-A8A4-497F3EA01366}"/>
              </a:ext>
            </a:extLst>
          </p:cNvPr>
          <p:cNvSpPr txBox="1"/>
          <p:nvPr/>
        </p:nvSpPr>
        <p:spPr>
          <a:xfrm>
            <a:off x="6640286" y="1981772"/>
            <a:ext cx="3206327" cy="130753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30 000 – 100 000 Hz</a:t>
            </a:r>
          </a:p>
        </p:txBody>
      </p:sp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94CF2-920C-42DA-82D1-5F54E935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Experiments</a:t>
            </a:r>
            <a:r>
              <a:rPr lang="hu-HU" dirty="0"/>
              <a:t>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depth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D6A299-FBD6-4323-B51E-675E70F6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21689" r="25085" b="29574"/>
          <a:stretch/>
        </p:blipFill>
        <p:spPr>
          <a:xfrm rot="5400000">
            <a:off x="9265580" y="1531068"/>
            <a:ext cx="3126931" cy="236711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920BA51-D6B5-445E-B45A-B268A756E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238" r="25714" b="23333"/>
          <a:stretch/>
        </p:blipFill>
        <p:spPr>
          <a:xfrm rot="5400000">
            <a:off x="-202875" y="1531069"/>
            <a:ext cx="3126929" cy="236711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9B86A1D-9C60-4D9D-8FA2-6B514385D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2164237" y="1531068"/>
            <a:ext cx="3126931" cy="23671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0D1B403-EAB8-4109-BE98-7ECE3760D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4531351" y="1531068"/>
            <a:ext cx="3126931" cy="236711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2626EF2-43C1-4E88-9CF6-BED3B69914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21005" r="25714" b="30106"/>
          <a:stretch/>
        </p:blipFill>
        <p:spPr>
          <a:xfrm rot="5400000">
            <a:off x="6898465" y="1531067"/>
            <a:ext cx="3126932" cy="2367114"/>
          </a:xfrm>
          <a:prstGeom prst="rect">
            <a:avLst/>
          </a:prstGeom>
        </p:spPr>
      </p:pic>
      <p:pic>
        <p:nvPicPr>
          <p:cNvPr id="15" name="Kép 14" descr="A képen fém, acél, henger látható&#10;&#10;Automatikusan generált leírás">
            <a:extLst>
              <a:ext uri="{FF2B5EF4-FFF2-40B4-BE49-F238E27FC236}">
                <a16:creationId xmlns:a16="http://schemas.microsoft.com/office/drawing/2014/main" id="{989249FE-97A2-445E-9762-4A2DD83474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1164" r="23175" b="30529"/>
          <a:stretch/>
        </p:blipFill>
        <p:spPr>
          <a:xfrm>
            <a:off x="2100943" y="4623939"/>
            <a:ext cx="3429000" cy="1970315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4BAAD43E-42ED-43F9-9771-0F18F59FD603}"/>
              </a:ext>
            </a:extLst>
          </p:cNvPr>
          <p:cNvSpPr txBox="1"/>
          <p:nvPr/>
        </p:nvSpPr>
        <p:spPr>
          <a:xfrm>
            <a:off x="6411685" y="4947953"/>
            <a:ext cx="5263459" cy="1322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b="0" i="0" dirty="0">
                <a:latin typeface="Gill Sans Light"/>
                <a:cs typeface="Gill Sans Light"/>
              </a:rPr>
              <a:t>The ratio of </a:t>
            </a:r>
            <a:r>
              <a:rPr lang="hu-HU" sz="2800" b="0" i="0" dirty="0" err="1">
                <a:latin typeface="Gill Sans Light"/>
                <a:cs typeface="Gill Sans Light"/>
              </a:rPr>
              <a:t>voltages</a:t>
            </a:r>
            <a:r>
              <a:rPr lang="hu-HU" sz="2800" b="0" i="0" dirty="0">
                <a:latin typeface="Gill Sans Light"/>
                <a:cs typeface="Gill Sans Light"/>
              </a:rPr>
              <a:t> and </a:t>
            </a:r>
            <a:r>
              <a:rPr lang="hu-HU" sz="2800" b="0" i="0" dirty="0" err="1">
                <a:latin typeface="Gill Sans Light"/>
                <a:cs typeface="Gill Sans Light"/>
              </a:rPr>
              <a:t>resonance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frequenc</a:t>
            </a:r>
            <a:r>
              <a:rPr lang="hu-HU" sz="2800" dirty="0" err="1">
                <a:latin typeface="Gill Sans Light"/>
                <a:cs typeface="Gill Sans Light"/>
              </a:rPr>
              <a:t>y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should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not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change</a:t>
            </a:r>
            <a:r>
              <a:rPr lang="hu-HU" sz="2800" dirty="0">
                <a:latin typeface="Gill Sans Light"/>
                <a:cs typeface="Gill Sans Light"/>
              </a:rPr>
              <a:t>!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8A4F6A32-DEF3-402B-AF99-276E7B7E5DB4}"/>
              </a:ext>
            </a:extLst>
          </p:cNvPr>
          <p:cNvSpPr/>
          <p:nvPr/>
        </p:nvSpPr>
        <p:spPr>
          <a:xfrm>
            <a:off x="55517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72 500 Hz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907E76C-020F-4096-A080-FE963ECD8FFF}"/>
              </a:ext>
            </a:extLst>
          </p:cNvPr>
          <p:cNvSpPr/>
          <p:nvPr/>
        </p:nvSpPr>
        <p:spPr>
          <a:xfrm>
            <a:off x="532193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72 600 Hz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437A51E5-7982-4BCD-B812-D9F173FE1720}"/>
              </a:ext>
            </a:extLst>
          </p:cNvPr>
          <p:cNvSpPr/>
          <p:nvPr/>
        </p:nvSpPr>
        <p:spPr>
          <a:xfrm>
            <a:off x="10129372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72 400 Hz</a:t>
            </a:r>
          </a:p>
        </p:txBody>
      </p:sp>
    </p:spTree>
    <p:extLst>
      <p:ext uri="{BB962C8B-B14F-4D97-AF65-F5344CB8AC3E}">
        <p14:creationId xmlns:p14="http://schemas.microsoft.com/office/powerpoint/2010/main" val="14139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F56FBF-FBEF-40D6-9D26-A7204018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</a:t>
            </a:r>
            <a:r>
              <a:rPr lang="hu-HU" dirty="0"/>
              <a:t> </a:t>
            </a:r>
            <a:r>
              <a:rPr lang="hu-HU" dirty="0" err="1"/>
              <a:t>results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4FF52-5555-4516-A7D1-96EF7D6E5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6973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hu-HU" sz="4000" dirty="0" err="1"/>
              <a:t>Inductivity</a:t>
            </a:r>
            <a:r>
              <a:rPr lang="hu-HU" sz="4000" dirty="0"/>
              <a:t>, </a:t>
            </a:r>
            <a:r>
              <a:rPr lang="hu-HU" sz="4000" dirty="0" err="1"/>
              <a:t>comparison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>
            <a:extLst>
              <a:ext uri="{FF2B5EF4-FFF2-40B4-BE49-F238E27FC236}">
                <a16:creationId xmlns:a16="http://schemas.microsoft.com/office/drawing/2014/main" id="{81C0F411-0F3C-493F-B4F0-2CDA478C88A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11233883" cy="5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Inductivity</a:t>
            </a:r>
            <a:endParaRPr lang="en-GB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3F520C6-36BB-4550-A0B6-72BE3E0BCF0E}"/>
              </a:ext>
            </a:extLst>
          </p:cNvPr>
          <p:cNvGrpSpPr/>
          <p:nvPr/>
        </p:nvGrpSpPr>
        <p:grpSpPr>
          <a:xfrm>
            <a:off x="816429" y="5045419"/>
            <a:ext cx="4830940" cy="1452573"/>
            <a:chOff x="4995327" y="5126838"/>
            <a:chExt cx="4830940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72BE58-3F39-F4BA-A5A8-D81CA79AC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/>
              <p:nvPr/>
            </p:nvSpPr>
            <p:spPr>
              <a:xfrm>
                <a:off x="670282" y="2402081"/>
                <a:ext cx="39624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hu-H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2" y="2402081"/>
                <a:ext cx="396240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/>
              <p:nvPr/>
            </p:nvSpPr>
            <p:spPr>
              <a:xfrm>
                <a:off x="670282" y="3329053"/>
                <a:ext cx="9954174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2" y="3329053"/>
                <a:ext cx="9954174" cy="1452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804F407-7A89-4C51-9DCE-0A8256A20C26}"/>
              </a:ext>
            </a:extLst>
          </p:cNvPr>
          <p:cNvGrpSpPr/>
          <p:nvPr/>
        </p:nvGrpSpPr>
        <p:grpSpPr>
          <a:xfrm>
            <a:off x="670282" y="1306621"/>
            <a:ext cx="6037319" cy="910377"/>
            <a:chOff x="1127483" y="1306621"/>
            <a:chExt cx="6037319" cy="91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/>
                <p:nvPr/>
              </p:nvSpPr>
              <p:spPr>
                <a:xfrm>
                  <a:off x="1127483" y="1306621"/>
                  <a:ext cx="2199907" cy="910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83" y="1306621"/>
                  <a:ext cx="2199907" cy="9103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19628A8-EAB3-4367-8429-D7E7CBCA30BD}"/>
                </a:ext>
              </a:extLst>
            </p:cNvPr>
            <p:cNvSpPr txBox="1"/>
            <p:nvPr/>
          </p:nvSpPr>
          <p:spPr>
            <a:xfrm>
              <a:off x="3706355" y="1412405"/>
              <a:ext cx="3458447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Gill Sans Light"/>
                  <a:cs typeface="Gill Sans Light"/>
                </a:rPr>
                <a:t>(</a:t>
              </a:r>
              <a:r>
                <a:rPr lang="hu-HU" sz="2400" dirty="0" err="1">
                  <a:latin typeface="Gill Sans Light"/>
                  <a:cs typeface="Gill Sans Light"/>
                </a:rPr>
                <a:t>electromagnetic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induction</a:t>
              </a:r>
              <a:r>
                <a:rPr lang="hu-HU" sz="2400" dirty="0">
                  <a:latin typeface="Gill Sans Light"/>
                  <a:cs typeface="Gill Sans Light"/>
                </a:rPr>
                <a:t>)</a:t>
              </a:r>
              <a:endParaRPr lang="hu-HU" sz="2400" b="0" i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AE8A35-E973-48B9-84A9-35340616BF62}"/>
              </a:ext>
            </a:extLst>
          </p:cNvPr>
          <p:cNvSpPr txBox="1"/>
          <p:nvPr/>
        </p:nvSpPr>
        <p:spPr>
          <a:xfrm>
            <a:off x="6405567" y="5144917"/>
            <a:ext cx="533631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The </a:t>
            </a:r>
            <a:r>
              <a:rPr lang="hu-HU" sz="2400" b="0" i="0" dirty="0" err="1">
                <a:latin typeface="Gill Sans Light"/>
                <a:cs typeface="Gill Sans Light"/>
              </a:rPr>
              <a:t>same</a:t>
            </a:r>
            <a:r>
              <a:rPr lang="hu-HU" sz="2400" b="0" i="0" dirty="0">
                <a:latin typeface="Gill Sans Light"/>
                <a:cs typeface="Gill Sans Light"/>
              </a:rPr>
              <a:t> ratio </a:t>
            </a:r>
            <a:r>
              <a:rPr lang="hu-HU" sz="2400" b="0" i="0" dirty="0" err="1">
                <a:latin typeface="Gill Sans Light"/>
                <a:cs typeface="Gill Sans Light"/>
              </a:rPr>
              <a:t>can</a:t>
            </a:r>
            <a:r>
              <a:rPr lang="hu-HU" sz="2400" b="0" i="0" dirty="0">
                <a:latin typeface="Gill Sans Light"/>
                <a:cs typeface="Gill Sans Light"/>
              </a:rPr>
              <a:t> be </a:t>
            </a:r>
            <a:r>
              <a:rPr lang="hu-HU" sz="2400" b="0" i="0" dirty="0" err="1">
                <a:latin typeface="Gill Sans Light"/>
                <a:cs typeface="Gill Sans Light"/>
              </a:rPr>
              <a:t>expressed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from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change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resistance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coil</a:t>
            </a:r>
            <a:r>
              <a:rPr lang="hu-HU" sz="2400" b="0" i="0" dirty="0">
                <a:latin typeface="Gill Sans Light"/>
                <a:cs typeface="Gill Sans Light"/>
              </a:rPr>
              <a:t> –</a:t>
            </a:r>
            <a:r>
              <a:rPr lang="hu-HU" sz="2400" dirty="0">
                <a:latin typeface="Gill Sans Light"/>
                <a:cs typeface="Gill Sans Light"/>
              </a:rPr>
              <a:t> </a:t>
            </a:r>
            <a:r>
              <a:rPr lang="hu-HU" sz="2400" dirty="0" err="1">
                <a:latin typeface="Gill Sans Light"/>
                <a:cs typeface="Gill Sans Light"/>
              </a:rPr>
              <a:t>irrelevant</a:t>
            </a:r>
            <a:r>
              <a:rPr lang="hu-HU" sz="2400" dirty="0">
                <a:latin typeface="Gill Sans Light"/>
                <a:cs typeface="Gill Sans Light"/>
              </a:rPr>
              <a:t>.</a:t>
            </a:r>
            <a:endParaRPr lang="hu-HU" sz="24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87B9D3A-00C8-421C-96A2-20C56EE36B22}"/>
              </a:ext>
            </a:extLst>
          </p:cNvPr>
          <p:cNvGrpSpPr/>
          <p:nvPr/>
        </p:nvGrpSpPr>
        <p:grpSpPr>
          <a:xfrm>
            <a:off x="6096000" y="1872343"/>
            <a:ext cx="5715000" cy="3524250"/>
            <a:chOff x="6193972" y="1461407"/>
            <a:chExt cx="5715000" cy="3524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3135C2A-235E-492C-AF0E-D8F0BD5D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72" y="1461407"/>
              <a:ext cx="5715000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BAED9EC-08F1-409A-ADA6-94A351D471FF}"/>
                </a:ext>
              </a:extLst>
            </p:cNvPr>
            <p:cNvSpPr txBox="1"/>
            <p:nvPr/>
          </p:nvSpPr>
          <p:spPr>
            <a:xfrm>
              <a:off x="9543144" y="4699907"/>
              <a:ext cx="2253342" cy="285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hu-HU" sz="1200" dirty="0">
                  <a:hlinkClick r:id="rId4"/>
                </a:rPr>
                <a:t>coil1.gif (600×340) (nde-ed.org)</a:t>
              </a:r>
              <a:endParaRPr lang="hu-HU" sz="1200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3A0B7CA-1CBF-4D75-BAA5-74344847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6EF79-78D4-4C6E-9A8C-ADCF64F1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461407"/>
            <a:ext cx="11233883" cy="4857306"/>
          </a:xfrm>
        </p:spPr>
        <p:txBody>
          <a:bodyPr>
            <a:normAutofit/>
          </a:bodyPr>
          <a:lstStyle/>
          <a:p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coil</a:t>
            </a:r>
            <a:r>
              <a:rPr lang="hu-HU" dirty="0"/>
              <a:t> + AC </a:t>
            </a:r>
            <a:r>
              <a:rPr lang="hu-HU" dirty="0" err="1"/>
              <a:t>current</a:t>
            </a:r>
            <a:br>
              <a:rPr lang="hu-HU" dirty="0"/>
            </a:br>
            <a:br>
              <a:rPr lang="hu-HU" sz="1050" dirty="0"/>
            </a:b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(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induction</a:t>
            </a:r>
            <a:r>
              <a:rPr lang="hu-HU" dirty="0"/>
              <a:t>)</a:t>
            </a:r>
          </a:p>
          <a:p>
            <a:r>
              <a:rPr lang="hu-HU" dirty="0" err="1"/>
              <a:t>Inserted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pPr lvl="1"/>
            <a:r>
              <a:rPr lang="hu-HU" dirty="0"/>
              <a:t>extra </a:t>
            </a:r>
            <a:r>
              <a:rPr lang="hu-HU" dirty="0" err="1"/>
              <a:t>currents</a:t>
            </a:r>
            <a:r>
              <a:rPr lang="hu-HU" dirty="0"/>
              <a:t> </a:t>
            </a:r>
            <a:r>
              <a:rPr lang="hu-HU" dirty="0" err="1"/>
              <a:t>generate</a:t>
            </a:r>
            <a:endParaRPr lang="hu-HU" dirty="0"/>
          </a:p>
          <a:p>
            <a:pPr lvl="1"/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/</a:t>
            </a:r>
            <a:r>
              <a:rPr lang="hu-HU" dirty="0" err="1"/>
              <a:t>strengthens</a:t>
            </a:r>
            <a:endParaRPr lang="hu-HU" dirty="0"/>
          </a:p>
          <a:p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Process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steady-state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endParaRPr lang="hu-HU" dirty="0"/>
          </a:p>
          <a:p>
            <a:pPr lvl="1"/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acquire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endParaRPr lang="hu-HU" dirty="0"/>
          </a:p>
          <a:p>
            <a:pPr lvl="1"/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0834"/>
              </p:ext>
            </p:extLst>
          </p:nvPr>
        </p:nvGraphicFramePr>
        <p:xfrm>
          <a:off x="450119" y="1373133"/>
          <a:ext cx="6386111" cy="279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3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3631316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1021188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Ratio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1,938∙</m:t>
                                </m:r>
                                <m:sSup>
                                  <m:sSupPr>
                                    <m:ctrlPr>
                                      <a:rPr lang="hu-HU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1,922∙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4,138∙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595" r="-853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174227" r="-853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274227" r="-853" b="-1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374227" r="-853" b="-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599955" y="4903587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655BA-6F98-4688-A290-F2A8D05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BC7437B-6B34-45CC-90C5-40905F722598}"/>
              </a:ext>
            </a:extLst>
          </p:cNvPr>
          <p:cNvGrpSpPr/>
          <p:nvPr/>
        </p:nvGrpSpPr>
        <p:grpSpPr>
          <a:xfrm>
            <a:off x="1513113" y="990599"/>
            <a:ext cx="9165773" cy="5735305"/>
            <a:chOff x="1306283" y="1142999"/>
            <a:chExt cx="9165773" cy="5735305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B08A4D02-DC12-4CFC-BB4E-01D5465602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90679646"/>
                </p:ext>
              </p:extLst>
            </p:nvPr>
          </p:nvGraphicFramePr>
          <p:xfrm>
            <a:off x="1306283" y="1142999"/>
            <a:ext cx="9165773" cy="55720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47C46CEA-1F85-4602-9F6B-1D9851065CB0}"/>
                </a:ext>
              </a:extLst>
            </p:cNvPr>
            <p:cNvSpPr txBox="1"/>
            <p:nvPr/>
          </p:nvSpPr>
          <p:spPr>
            <a:xfrm>
              <a:off x="5113058" y="6217097"/>
              <a:ext cx="4373313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hu-HU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  <a:r>
                <a:rPr lang="hu-HU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</a:t>
              </a:r>
              <a:r>
                <a:rPr lang="hu-HU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  <a:r>
                <a:rPr lang="hu-HU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</a:t>
              </a:r>
              <a:endParaRPr lang="hu-HU" sz="28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4A8FFFAB-0A88-4B26-93E3-E2B82D962F86}"/>
              </a:ext>
            </a:extLst>
          </p:cNvPr>
          <p:cNvGrpSpPr/>
          <p:nvPr/>
        </p:nvGrpSpPr>
        <p:grpSpPr>
          <a:xfrm>
            <a:off x="4803981" y="1826701"/>
            <a:ext cx="2294715" cy="1133965"/>
            <a:chOff x="4793095" y="1826701"/>
            <a:chExt cx="2294715" cy="1133965"/>
          </a:xfrm>
        </p:grpSpPr>
        <p:grpSp>
          <p:nvGrpSpPr>
            <p:cNvPr id="13" name="Csoportba foglalás 12">
              <a:extLst>
                <a:ext uri="{FF2B5EF4-FFF2-40B4-BE49-F238E27FC236}">
                  <a16:creationId xmlns:a16="http://schemas.microsoft.com/office/drawing/2014/main" id="{F0A0D634-FF2E-4A4A-8E28-3F0C25C67570}"/>
                </a:ext>
              </a:extLst>
            </p:cNvPr>
            <p:cNvGrpSpPr/>
            <p:nvPr/>
          </p:nvGrpSpPr>
          <p:grpSpPr>
            <a:xfrm>
              <a:off x="4793095" y="1826701"/>
              <a:ext cx="2294715" cy="1133965"/>
              <a:chOff x="4728819" y="1920347"/>
              <a:chExt cx="2294715" cy="1133965"/>
            </a:xfrm>
          </p:grpSpPr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06116EC7-59B0-4E6E-A176-2D2E6A9BB702}"/>
                  </a:ext>
                </a:extLst>
              </p:cNvPr>
              <p:cNvSpPr txBox="1"/>
              <p:nvPr/>
            </p:nvSpPr>
            <p:spPr>
              <a:xfrm>
                <a:off x="4868777" y="1920347"/>
                <a:ext cx="2154757" cy="11339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b="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literature</a:t>
                </a:r>
                <a:r>
                  <a:rPr lang="hu-HU" sz="24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2400" b="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</a:t>
                </a:r>
                <a:endPara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u-H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measurements</a:t>
                </a:r>
                <a:endPara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6B7C5B16-6CD5-41F6-8643-87566F3F410C}"/>
                  </a:ext>
                </a:extLst>
              </p:cNvPr>
              <p:cNvSpPr/>
              <p:nvPr/>
            </p:nvSpPr>
            <p:spPr>
              <a:xfrm>
                <a:off x="4728819" y="2239055"/>
                <a:ext cx="129591" cy="129591"/>
              </a:xfrm>
              <a:prstGeom prst="ellipse">
                <a:avLst/>
              </a:prstGeom>
              <a:solidFill>
                <a:srgbClr val="198CFF"/>
              </a:solidFill>
              <a:ln>
                <a:solidFill>
                  <a:srgbClr val="198CFF"/>
                </a:solidFill>
              </a:ln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47F920D6-300D-4E03-A873-ED98A9DD6D3E}"/>
                </a:ext>
              </a:extLst>
            </p:cNvPr>
            <p:cNvSpPr/>
            <p:nvPr/>
          </p:nvSpPr>
          <p:spPr>
            <a:xfrm>
              <a:off x="4793095" y="2697904"/>
              <a:ext cx="129591" cy="129591"/>
            </a:xfrm>
            <a:prstGeom prst="ellipse">
              <a:avLst/>
            </a:prstGeom>
            <a:solidFill>
              <a:srgbClr val="FD9F07"/>
            </a:solidFill>
            <a:ln>
              <a:solidFill>
                <a:srgbClr val="FD9F07"/>
              </a:solidFill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28467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9B3-E1D0-D15E-423B-D37B284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902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B2D69-BC0E-5625-49F4-F7A265A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16C0-8FF4-41D4-A07F-CF6E045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24243" cy="1961706"/>
          </a:xfrm>
        </p:spPr>
        <p:txBody>
          <a:bodyPr/>
          <a:lstStyle/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Measure both peak voltages and the phase</a:t>
            </a:r>
          </a:p>
          <a:p>
            <a:pPr lvl="1"/>
            <a:r>
              <a:rPr lang="en-US" dirty="0"/>
              <a:t>Calculate L and R</a:t>
            </a:r>
            <a:r>
              <a:rPr lang="en-US" baseline="-25000" dirty="0"/>
              <a:t>L</a:t>
            </a:r>
            <a:r>
              <a:rPr lang="en-US" dirty="0"/>
              <a:t> through curve fitting</a:t>
            </a:r>
          </a:p>
          <a:p>
            <a:pPr lvl="1"/>
            <a:r>
              <a:rPr lang="en-US" dirty="0"/>
              <a:t>Solve the resulting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/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  <a:blipFill>
                <a:blip r:embed="rId3"/>
                <a:stretch>
                  <a:fillRect b="-4198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/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/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8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D60D898-305F-4C1F-9022-EB306BF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" y="1303413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A20CFB-59F8-4DFB-AB53-99FD4E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18F52F-64EF-4503-A5F9-EB9AF6CA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14" y="1303412"/>
            <a:ext cx="4094172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B05802-BCA6-46D4-ADD6-04202E66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0" y="3971759"/>
            <a:ext cx="406745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AF8F72-674D-44E2-96CD-3916661C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1303412"/>
            <a:ext cx="4069118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02291FC-9EDD-4010-8F18-689204A6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914" y="3971759"/>
            <a:ext cx="409417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8E05C8-DAEF-4A35-985A-4ADAC44D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76" y="3971759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571F4BA-1BD5-4B53-A224-4ED9160BE83C}"/>
              </a:ext>
            </a:extLst>
          </p:cNvPr>
          <p:cNvSpPr txBox="1">
            <a:spLocks/>
          </p:cNvSpPr>
          <p:nvPr/>
        </p:nvSpPr>
        <p:spPr>
          <a:xfrm>
            <a:off x="1999927" y="2703588"/>
            <a:ext cx="8185330" cy="17951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Gill Sans Light"/>
              </a:defRPr>
            </a:lvl1pPr>
          </a:lstStyle>
          <a:p>
            <a:pPr algn="ctr"/>
            <a:r>
              <a:rPr lang="en-GB" sz="4000" dirty="0"/>
              <a:t>Thank you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your</a:t>
            </a:r>
            <a:r>
              <a:rPr lang="hu-HU" sz="4000" dirty="0"/>
              <a:t> </a:t>
            </a:r>
            <a:r>
              <a:rPr lang="hu-HU" sz="4000" dirty="0" err="1"/>
              <a:t>attention</a:t>
            </a:r>
            <a:r>
              <a:rPr lang="hu-HU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62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CF819-87BA-49A5-B2B4-0A600F1E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1BD0B-B230-4161-8291-880C481E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75769" cy="4944392"/>
          </a:xfrm>
        </p:spPr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problem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statement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basic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physics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theory</a:t>
            </a:r>
            <a:r>
              <a:rPr lang="hu-HU" dirty="0">
                <a:solidFill>
                  <a:srgbClr val="FFC000"/>
                </a:solidFill>
              </a:rPr>
              <a:t> I – RLC </a:t>
            </a:r>
            <a:r>
              <a:rPr lang="hu-HU" dirty="0" err="1">
                <a:solidFill>
                  <a:srgbClr val="FFC000"/>
                </a:solidFill>
              </a:rPr>
              <a:t>circuit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RLC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measurement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setup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L and </a:t>
            </a:r>
            <a:r>
              <a:rPr lang="hu-HU" dirty="0" err="1">
                <a:sym typeface="Wingdings" panose="05000000000000000000" pitchFamily="2" charset="2"/>
              </a:rPr>
              <a:t>dR</a:t>
            </a:r>
            <a:endParaRPr lang="hu-HU" dirty="0"/>
          </a:p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II – Maxwell,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obtaining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endParaRPr lang="hu-HU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relevant</a:t>
            </a:r>
            <a:r>
              <a:rPr lang="hu-HU" dirty="0">
                <a:solidFill>
                  <a:srgbClr val="FFC000"/>
                </a:solidFill>
              </a:rPr>
              <a:t> params, </a:t>
            </a:r>
            <a:r>
              <a:rPr lang="hu-HU" dirty="0" err="1">
                <a:solidFill>
                  <a:srgbClr val="FFC000"/>
                </a:solidFill>
              </a:rPr>
              <a:t>prooving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skin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depth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 err="1"/>
              <a:t>comparison</a:t>
            </a:r>
            <a:r>
              <a:rPr lang="hu-HU" dirty="0"/>
              <a:t> – </a:t>
            </a:r>
            <a:r>
              <a:rPr lang="hu-HU" dirty="0" err="1"/>
              <a:t>limitations</a:t>
            </a:r>
            <a:endParaRPr lang="hu-HU" dirty="0"/>
          </a:p>
          <a:p>
            <a:r>
              <a:rPr lang="hu-HU" dirty="0" err="1"/>
              <a:t>summary</a:t>
            </a:r>
            <a:r>
              <a:rPr lang="hu-HU" dirty="0"/>
              <a:t> –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58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75B0673A-E73C-4436-A70B-6E4BC210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81" y="3854953"/>
            <a:ext cx="5531152" cy="28709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AABF44-32D3-4642-B678-549D3EED0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"/>
          <a:stretch/>
        </p:blipFill>
        <p:spPr>
          <a:xfrm>
            <a:off x="6415481" y="1090637"/>
            <a:ext cx="5531152" cy="28723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45BC034-5289-4E59-BB55-0E45EDC9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2" y="3911811"/>
            <a:ext cx="5375746" cy="279616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B23824B-63F9-4BA1-BDFA-34F627E66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" t="301" r="-326" b="-308"/>
          <a:stretch/>
        </p:blipFill>
        <p:spPr>
          <a:xfrm>
            <a:off x="229479" y="1091866"/>
            <a:ext cx="5405381" cy="280704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021D9A-38F7-4041-BCC5-7618A9EF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illustration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0FD7E77-B4CD-4C78-BEA7-CBC61566A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083" y="2594681"/>
            <a:ext cx="5061412" cy="263426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8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resistance</a:t>
            </a:r>
            <a:r>
              <a:rPr lang="hu-HU" dirty="0"/>
              <a:t> &amp;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483A137-B375-4838-A915-2A119A8B39D4}"/>
              </a:ext>
            </a:extLst>
          </p:cNvPr>
          <p:cNvGrpSpPr/>
          <p:nvPr/>
        </p:nvGrpSpPr>
        <p:grpSpPr>
          <a:xfrm>
            <a:off x="358319" y="1648855"/>
            <a:ext cx="8183297" cy="4250289"/>
            <a:chOff x="358319" y="1648855"/>
            <a:chExt cx="8183297" cy="4250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ABC5A5-8F1F-057B-AEB6-F5FA9542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9" y="1864747"/>
              <a:ext cx="8183297" cy="4034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31B0-A6D1-1A10-6671-17F41884F967}"/>
                </a:ext>
              </a:extLst>
            </p:cNvPr>
            <p:cNvSpPr txBox="1"/>
            <p:nvPr/>
          </p:nvSpPr>
          <p:spPr>
            <a:xfrm>
              <a:off x="773839" y="1648855"/>
              <a:ext cx="465192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L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DF1F772-9DC2-40EE-AB4D-9EDC9B07ECBE}"/>
                </a:ext>
              </a:extLst>
            </p:cNvPr>
            <p:cNvSpPr txBox="1"/>
            <p:nvPr/>
          </p:nvSpPr>
          <p:spPr>
            <a:xfrm>
              <a:off x="2145108" y="2797255"/>
              <a:ext cx="843501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tube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heat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0488-38F6-C268-390B-F891ED65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086294"/>
            <a:ext cx="7362921" cy="5568506"/>
          </a:xfrm>
        </p:spPr>
        <p:txBody>
          <a:bodyPr/>
          <a:lstStyle/>
          <a:p>
            <a:r>
              <a:rPr lang="hu-HU" dirty="0"/>
              <a:t>resistance of</a:t>
            </a:r>
            <a:r>
              <a:rPr lang="en-GB" dirty="0"/>
              <a:t> the </a:t>
            </a:r>
            <a:r>
              <a:rPr lang="hu-HU" dirty="0" err="1"/>
              <a:t>wires</a:t>
            </a:r>
            <a:r>
              <a:rPr lang="en-GB" dirty="0"/>
              <a:t> </a:t>
            </a:r>
            <a:r>
              <a:rPr lang="hu-HU" dirty="0"/>
              <a:t>is constant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>
                <a:sym typeface="Wingdings" panose="05000000000000000000" pitchFamily="2" charset="2"/>
              </a:rPr>
              <a:t>Joule-</a:t>
            </a:r>
            <a:r>
              <a:rPr lang="hu-HU" dirty="0" err="1">
                <a:sym typeface="Wingdings" panose="05000000000000000000" pitchFamily="2" charset="2"/>
              </a:rPr>
              <a:t>heating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core</a:t>
            </a:r>
            <a:r>
              <a:rPr lang="hu-HU" dirty="0">
                <a:sym typeface="Wingdings" panose="05000000000000000000" pitchFamily="2" charset="2"/>
              </a:rPr>
              <a:t>: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1C1D54A-D70D-4862-98CB-EF52B41D3E0A}"/>
                  </a:ext>
                </a:extLst>
              </p:cNvPr>
              <p:cNvSpPr txBox="1"/>
              <p:nvPr/>
            </p:nvSpPr>
            <p:spPr>
              <a:xfrm>
                <a:off x="816429" y="3853164"/>
                <a:ext cx="5878286" cy="914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rad>
                        </m:num>
                        <m:den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1C1D54A-D70D-4862-98CB-EF52B41D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9" y="3853164"/>
                <a:ext cx="5878286" cy="914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ED1C656-E17C-45F9-8DBC-A70C9062239D}"/>
                  </a:ext>
                </a:extLst>
              </p:cNvPr>
              <p:cNvSpPr txBox="1"/>
              <p:nvPr/>
            </p:nvSpPr>
            <p:spPr>
              <a:xfrm>
                <a:off x="722077" y="2231587"/>
                <a:ext cx="5595258" cy="476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ED1C656-E17C-45F9-8DBC-A70C90622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77" y="2231587"/>
                <a:ext cx="5595258" cy="47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BF1D933-743D-423C-A137-67BFCF15B434}"/>
                  </a:ext>
                </a:extLst>
              </p:cNvPr>
              <p:cNvSpPr txBox="1"/>
              <p:nvPr/>
            </p:nvSpPr>
            <p:spPr>
              <a:xfrm>
                <a:off x="1386387" y="2908761"/>
                <a:ext cx="4585607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BF1D933-743D-423C-A137-67BFCF15B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87" y="2908761"/>
                <a:ext cx="4585607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43724530-1C30-44CE-9BDB-252786B5C9FD}"/>
              </a:ext>
            </a:extLst>
          </p:cNvPr>
          <p:cNvGrpSpPr/>
          <p:nvPr/>
        </p:nvGrpSpPr>
        <p:grpSpPr>
          <a:xfrm>
            <a:off x="816429" y="5045419"/>
            <a:ext cx="6897079" cy="1452573"/>
            <a:chOff x="4995327" y="5126838"/>
            <a:chExt cx="6897079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B06CE162-3A44-4F9C-9C89-AD9A73240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0" y="5126838"/>
                  <a:ext cx="587828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B06CE162-3A44-4F9C-9C89-AD9A73240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0" y="5126838"/>
                  <a:ext cx="5878286" cy="14525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5">
              <a:extLst>
                <a:ext uri="{FF2B5EF4-FFF2-40B4-BE49-F238E27FC236}">
                  <a16:creationId xmlns:a16="http://schemas.microsoft.com/office/drawing/2014/main" id="{E1311C04-47C2-4B2C-9F49-DBF64AE999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BD7CD46F-9A52-459D-95E9-97A3115EE90A}"/>
              </a:ext>
            </a:extLst>
          </p:cNvPr>
          <p:cNvGrpSpPr/>
          <p:nvPr/>
        </p:nvGrpSpPr>
        <p:grpSpPr>
          <a:xfrm>
            <a:off x="8024730" y="4980850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Szövegdoboz 17">
                  <a:extLst>
                    <a:ext uri="{FF2B5EF4-FFF2-40B4-BE49-F238E27FC236}">
                      <a16:creationId xmlns:a16="http://schemas.microsoft.com/office/drawing/2014/main" id="{7AEA45E2-C1DE-4939-B687-023EA779ED7B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=8,57∙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8" name="Szövegdoboz 17">
                  <a:extLst>
                    <a:ext uri="{FF2B5EF4-FFF2-40B4-BE49-F238E27FC236}">
                      <a16:creationId xmlns:a16="http://schemas.microsoft.com/office/drawing/2014/main" id="{7AEA45E2-C1DE-4939-B687-023EA779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12BC3807-E9BB-4F79-AC0C-84578A7481DC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09BB7-9B95-49C3-9550-1079CF95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hu-HU" dirty="0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E5B47DFF-C43C-4C8C-9B02-08F364D4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5348"/>
              </p:ext>
            </p:extLst>
          </p:nvPr>
        </p:nvGraphicFramePr>
        <p:xfrm>
          <a:off x="762000" y="1843077"/>
          <a:ext cx="1066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6">
                  <a:extLst>
                    <a:ext uri="{9D8B030D-6E8A-4147-A177-3AD203B41FA5}">
                      <a16:colId xmlns:a16="http://schemas.microsoft.com/office/drawing/2014/main" val="791616112"/>
                    </a:ext>
                  </a:extLst>
                </a:gridCol>
                <a:gridCol w="2731791">
                  <a:extLst>
                    <a:ext uri="{9D8B030D-6E8A-4147-A177-3AD203B41FA5}">
                      <a16:colId xmlns:a16="http://schemas.microsoft.com/office/drawing/2014/main" val="4447274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920584472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95080928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Material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Relative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permeability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Conductivity</a:t>
                      </a:r>
                      <a:r>
                        <a:rPr lang="hu-HU" sz="2000" dirty="0"/>
                        <a:t> (S/m , 20°)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Temperature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coefficient</a:t>
                      </a:r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71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3,77 e7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451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0,999994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5,96 e7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4,04 e-3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576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Annealed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5,8 e7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3,93 e-3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529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Fe</a:t>
                      </a:r>
                      <a:r>
                        <a:rPr lang="hu-HU" sz="2000" dirty="0"/>
                        <a:t> (98% </a:t>
                      </a:r>
                      <a:r>
                        <a:rPr lang="hu-HU" sz="2000" dirty="0" err="1"/>
                        <a:t>pure</a:t>
                      </a:r>
                      <a:r>
                        <a:rPr lang="hu-HU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5000 - 200000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65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100 - 38000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1,45 e6 – 6,99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701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0D7B98D-3721-4565-BE6B-E9C874971380}"/>
              </a:ext>
            </a:extLst>
          </p:cNvPr>
          <p:cNvSpPr txBox="1"/>
          <p:nvPr/>
        </p:nvSpPr>
        <p:spPr>
          <a:xfrm>
            <a:off x="228602" y="5014923"/>
            <a:ext cx="11375569" cy="17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Sources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Appendix 8: Electrical Conductivity of Selected Materials - An Introduction to Materials Engineering and Science - Wiley Online Library</a:t>
            </a:r>
            <a:endParaRPr lang="hu-HU" sz="1600" dirty="0">
              <a:latin typeface="Gill Sans Light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Electrical resistivity and conductivity – Wikipedia</a:t>
            </a:r>
            <a:endParaRPr lang="hu-HU" sz="1600" dirty="0"/>
          </a:p>
          <a:p>
            <a:pPr>
              <a:lnSpc>
                <a:spcPct val="150000"/>
              </a:lnSpc>
            </a:pPr>
            <a:r>
              <a:rPr lang="hu-HU" sz="1600" dirty="0" err="1">
                <a:hlinkClick r:id="rId5"/>
              </a:rPr>
              <a:t>Permeability</a:t>
            </a:r>
            <a:r>
              <a:rPr lang="hu-HU" sz="1600" dirty="0">
                <a:hlinkClick r:id="rId5"/>
              </a:rPr>
              <a:t> (engineeringtoolbox.com)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54557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LRC </a:t>
            </a:r>
            <a:r>
              <a:rPr lang="hu-HU" sz="4000" dirty="0" err="1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B9031-A2ED-455E-8E61-92D56CF8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ferromagnetism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. </a:t>
            </a:r>
            <a:r>
              <a:rPr lang="hu-HU" dirty="0" err="1"/>
              <a:t>ferrimagnetism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28FB51D-87B8-4FD1-8161-437E3C63533D}"/>
              </a:ext>
            </a:extLst>
          </p:cNvPr>
          <p:cNvGrpSpPr/>
          <p:nvPr/>
        </p:nvGrpSpPr>
        <p:grpSpPr>
          <a:xfrm>
            <a:off x="275948" y="1543897"/>
            <a:ext cx="8073395" cy="4503531"/>
            <a:chOff x="537204" y="1410134"/>
            <a:chExt cx="8073395" cy="4503531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4DAF1BB-AFB7-4D66-804B-2F19DFEE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05" y="1410134"/>
              <a:ext cx="8073394" cy="4103421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8B29E8A4-07A3-48D1-AA6C-E35EE3429408}"/>
                </a:ext>
              </a:extLst>
            </p:cNvPr>
            <p:cNvSpPr txBox="1"/>
            <p:nvPr/>
          </p:nvSpPr>
          <p:spPr>
            <a:xfrm>
              <a:off x="537204" y="5513555"/>
              <a:ext cx="80733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000" dirty="0" err="1">
                  <a:hlinkClick r:id="rId3"/>
                </a:rPr>
                <a:t>Ferromagnetism</a:t>
              </a:r>
              <a:r>
                <a:rPr lang="hu-HU" sz="2000" dirty="0">
                  <a:hlinkClick r:id="rId3"/>
                </a:rPr>
                <a:t> – Wikipedia</a:t>
              </a:r>
              <a:r>
                <a:rPr lang="hu-HU" sz="2000" dirty="0"/>
                <a:t>, </a:t>
              </a:r>
              <a:r>
                <a:rPr lang="hu-HU" sz="2000" dirty="0" err="1">
                  <a:hlinkClick r:id="rId4"/>
                </a:rPr>
                <a:t>Ferrimagnetism</a:t>
              </a:r>
              <a:r>
                <a:rPr lang="hu-HU" sz="2000" dirty="0">
                  <a:hlinkClick r:id="rId4"/>
                </a:rPr>
                <a:t> – Wikipedia</a:t>
              </a:r>
              <a:r>
                <a:rPr lang="hu-HU" sz="2000" dirty="0"/>
                <a:t> – 1948, Louis </a:t>
              </a:r>
              <a:r>
                <a:rPr lang="hu-HU" sz="2000" dirty="0" err="1"/>
                <a:t>Néel</a:t>
              </a:r>
              <a:endParaRPr lang="hu-HU" sz="2000" dirty="0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4A521A-E92F-4BFC-AFED-528FB640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739" y="2320889"/>
            <a:ext cx="3526975" cy="1911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Ferrite</a:t>
            </a:r>
            <a:r>
              <a:rPr lang="hu-HU" sz="2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Relative</a:t>
            </a:r>
            <a:r>
              <a:rPr lang="hu-HU" sz="2400" dirty="0"/>
              <a:t> </a:t>
            </a:r>
            <a:r>
              <a:rPr lang="hu-HU" sz="2400" dirty="0" err="1"/>
              <a:t>permeability</a:t>
            </a:r>
            <a:r>
              <a:rPr lang="hu-HU" sz="2400" dirty="0"/>
              <a:t>: 10 – 20000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very</a:t>
            </a:r>
            <a:r>
              <a:rPr lang="hu-HU" sz="2400" dirty="0"/>
              <a:t> </a:t>
            </a:r>
            <a:r>
              <a:rPr lang="hu-HU" sz="2400" dirty="0" err="1"/>
              <a:t>low</a:t>
            </a:r>
            <a:r>
              <a:rPr lang="hu-HU" sz="2400" dirty="0"/>
              <a:t> </a:t>
            </a:r>
            <a:r>
              <a:rPr lang="hu-HU" sz="2400" dirty="0" err="1"/>
              <a:t>conductivity</a:t>
            </a: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738191F-E43A-4F3F-9173-C24C5EA7AD4C}"/>
              </a:ext>
            </a:extLst>
          </p:cNvPr>
          <p:cNvSpPr txBox="1"/>
          <p:nvPr/>
        </p:nvSpPr>
        <p:spPr>
          <a:xfrm>
            <a:off x="8525149" y="4731442"/>
            <a:ext cx="335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Ferrite | Iron Oxide Compound | Britannica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4193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A7072-8408-40FC-A996-EBE4E56B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sources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1FDD1-5F2B-4D56-930E-40BC09E9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314506"/>
          </a:xfrm>
        </p:spPr>
        <p:txBody>
          <a:bodyPr/>
          <a:lstStyle/>
          <a:p>
            <a:pPr lvl="1"/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2560px-Inductor_symbol.svg.png (2560×640) (wikimedia.org)</a:t>
            </a:r>
            <a:endParaRPr lang="hu-HU" dirty="0"/>
          </a:p>
          <a:p>
            <a:pPr lvl="1"/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capacitor-symbol.jpg (600×200) (wiltronics.com.au)</a:t>
            </a:r>
            <a:endParaRPr lang="hu-HU" dirty="0"/>
          </a:p>
          <a:p>
            <a:pPr lvl="1"/>
            <a:r>
              <a:rPr lang="hu-HU" dirty="0">
                <a:hlinkClick r:id="rId4"/>
              </a:rPr>
              <a:t>2560px-Resistor_symbol_Europe.svg.png (2560×1280) (wikimedia.org)</a:t>
            </a:r>
            <a:endParaRPr lang="hu-HU" dirty="0">
              <a:hlinkClick r:id="rId5"/>
            </a:endParaRPr>
          </a:p>
          <a:p>
            <a:pPr lvl="1"/>
            <a:r>
              <a:rPr lang="hu-HU" dirty="0">
                <a:hlinkClick r:id="rId6"/>
              </a:rPr>
              <a:t>360_F_508722395_Pl3TdrRJjGBqpwcFETTLJf3xlWi9D09I.jpg (360×360) (ftcdn.net)</a:t>
            </a:r>
            <a:endParaRPr lang="hu-HU" dirty="0"/>
          </a:p>
          <a:p>
            <a:pPr lvl="1"/>
            <a:r>
              <a:rPr lang="hu-HU" dirty="0">
                <a:hlinkClick r:id="rId7"/>
              </a:rPr>
              <a:t>0 (976×385) (mtstatic.com)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48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765973" cy="4482208"/>
            <a:chOff x="598713" y="2033431"/>
            <a:chExt cx="10765973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765972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5" cy="3557256"/>
            </a:xfrm>
            <a:prstGeom prst="bentConnector4">
              <a:avLst>
                <a:gd name="adj1" fmla="val -25144"/>
                <a:gd name="adj2" fmla="val 99845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58281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58281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58281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0892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4F68B373-1F31-4C2C-89D4-C729843AB65E}"/>
              </a:ext>
            </a:extLst>
          </p:cNvPr>
          <p:cNvGrpSpPr/>
          <p:nvPr/>
        </p:nvGrpSpPr>
        <p:grpSpPr>
          <a:xfrm>
            <a:off x="9806603" y="2868506"/>
            <a:ext cx="1259319" cy="553998"/>
            <a:chOff x="9795717" y="2901164"/>
            <a:chExt cx="1259319" cy="553998"/>
          </a:xfrm>
        </p:grpSpPr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EF462D28-B25B-48BD-BBF2-2F9B9ACED7FA}"/>
                </a:ext>
              </a:extLst>
            </p:cNvPr>
            <p:cNvSpPr/>
            <p:nvPr/>
          </p:nvSpPr>
          <p:spPr>
            <a:xfrm rot="16200000">
              <a:off x="10311979" y="2682271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/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𝑳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𝝎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𝑳</m:t>
                        </m:r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D645E2D-A05A-4AD6-BD04-16BDC7E20E99}"/>
              </a:ext>
            </a:extLst>
          </p:cNvPr>
          <p:cNvGrpSpPr/>
          <p:nvPr/>
        </p:nvGrpSpPr>
        <p:grpSpPr>
          <a:xfrm>
            <a:off x="9926344" y="5085851"/>
            <a:ext cx="1291379" cy="1040862"/>
            <a:chOff x="9937230" y="5085851"/>
            <a:chExt cx="1291379" cy="1040862"/>
          </a:xfrm>
        </p:grpSpPr>
        <p:sp>
          <p:nvSpPr>
            <p:cNvPr id="29" name="Bal oldali kapcsos zárójel 28">
              <a:extLst>
                <a:ext uri="{FF2B5EF4-FFF2-40B4-BE49-F238E27FC236}">
                  <a16:creationId xmlns:a16="http://schemas.microsoft.com/office/drawing/2014/main" id="{455FFEE3-2C6B-4F66-8675-C87D23F2EC6F}"/>
                </a:ext>
              </a:extLst>
            </p:cNvPr>
            <p:cNvSpPr/>
            <p:nvPr/>
          </p:nvSpPr>
          <p:spPr>
            <a:xfrm rot="16200000">
              <a:off x="10463711" y="4953245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/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𝑪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f>
                          <m:f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81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Phasor</a:t>
            </a:r>
            <a:r>
              <a:rPr lang="hu-HU" dirty="0"/>
              <a:t>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8EE3-46DF-4B8E-89DE-7330830B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9652"/>
            <a:ext cx="5962469" cy="5311603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Reactance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resistance</a:t>
            </a:r>
            <a:r>
              <a:rPr lang="hu-HU" dirty="0">
                <a:solidFill>
                  <a:schemeClr val="tx1"/>
                </a:solidFill>
              </a:rPr>
              <a:t> – </a:t>
            </a:r>
            <a:r>
              <a:rPr lang="hu-HU" dirty="0" err="1">
                <a:solidFill>
                  <a:schemeClr val="tx1"/>
                </a:solidFill>
              </a:rPr>
              <a:t>phasors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Impedance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vector</a:t>
            </a:r>
            <a:r>
              <a:rPr lang="hu-HU" dirty="0">
                <a:solidFill>
                  <a:schemeClr val="tx1"/>
                </a:solidFill>
              </a:rPr>
              <a:t> sum):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φ </a:t>
            </a:r>
            <a:r>
              <a:rPr lang="hu-HU" dirty="0" err="1"/>
              <a:t>angle</a:t>
            </a:r>
            <a:r>
              <a:rPr lang="hu-HU" dirty="0"/>
              <a:t>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U and I: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1025B4-0855-4BAB-A6F0-E15D9D1D328E}"/>
              </a:ext>
            </a:extLst>
          </p:cNvPr>
          <p:cNvGrpSpPr/>
          <p:nvPr/>
        </p:nvGrpSpPr>
        <p:grpSpPr>
          <a:xfrm>
            <a:off x="430500" y="1101228"/>
            <a:ext cx="5402434" cy="5689585"/>
            <a:chOff x="367210" y="1036319"/>
            <a:chExt cx="5402434" cy="56895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D4200BF-C66D-491C-B8FC-CC066914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10" y="1036319"/>
              <a:ext cx="5402434" cy="5689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/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/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/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EF2B62-25A9-4512-873D-CAE2099BD297}"/>
              </a:ext>
            </a:extLst>
          </p:cNvPr>
          <p:cNvGrpSpPr/>
          <p:nvPr/>
        </p:nvGrpSpPr>
        <p:grpSpPr>
          <a:xfrm>
            <a:off x="6296320" y="3755513"/>
            <a:ext cx="5600268" cy="2938687"/>
            <a:chOff x="6296320" y="3755513"/>
            <a:chExt cx="5600268" cy="29386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AD759E-675B-4EAD-BB30-C0F40A0C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2" b="6094"/>
            <a:stretch/>
          </p:blipFill>
          <p:spPr bwMode="auto">
            <a:xfrm>
              <a:off x="6296320" y="3755513"/>
              <a:ext cx="4698585" cy="25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artalom helye 2">
              <a:extLst>
                <a:ext uri="{FF2B5EF4-FFF2-40B4-BE49-F238E27FC236}">
                  <a16:creationId xmlns:a16="http://schemas.microsoft.com/office/drawing/2014/main" id="{57827B0A-EEDA-4AEA-A402-72D67DBFAA2B}"/>
                </a:ext>
              </a:extLst>
            </p:cNvPr>
            <p:cNvSpPr txBox="1">
              <a:spLocks/>
            </p:cNvSpPr>
            <p:nvPr/>
          </p:nvSpPr>
          <p:spPr>
            <a:xfrm>
              <a:off x="8645613" y="6138046"/>
              <a:ext cx="3250975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steady-state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response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170E1-DF54-4E24-B5E6-90965EF0FB5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5493483" cy="357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II. </a:t>
            </a:r>
            <a:r>
              <a:rPr lang="hu-HU" sz="4000" dirty="0" err="1"/>
              <a:t>Measurement</a:t>
            </a:r>
            <a:r>
              <a:rPr lang="hu-HU" sz="4000" dirty="0"/>
              <a:t> </a:t>
            </a:r>
            <a:r>
              <a:rPr lang="hu-HU" sz="4000" dirty="0" err="1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4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diagram</a:t>
            </a:r>
            <a:endParaRPr lang="en-US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C1FD3948-6605-4F5F-A352-E6081E483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95" y="1518184"/>
            <a:ext cx="9909209" cy="5270085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44C877B1-BF24-4CAB-82CC-970C58559C70}"/>
              </a:ext>
            </a:extLst>
          </p:cNvPr>
          <p:cNvSpPr/>
          <p:nvPr/>
        </p:nvSpPr>
        <p:spPr>
          <a:xfrm>
            <a:off x="3892736" y="6028997"/>
            <a:ext cx="130623" cy="182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5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7" name="Tartalom helye 2">
            <a:extLst>
              <a:ext uri="{FF2B5EF4-FFF2-40B4-BE49-F238E27FC236}">
                <a16:creationId xmlns:a16="http://schemas.microsoft.com/office/drawing/2014/main" id="{E8DA9DFD-C288-4B68-9085-6A970EFB7897}"/>
              </a:ext>
            </a:extLst>
          </p:cNvPr>
          <p:cNvSpPr txBox="1">
            <a:spLocks/>
          </p:cNvSpPr>
          <p:nvPr/>
        </p:nvSpPr>
        <p:spPr>
          <a:xfrm>
            <a:off x="2814323" y="1198300"/>
            <a:ext cx="3362957" cy="639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hu-HU" sz="3000" dirty="0" err="1"/>
              <a:t>changing</a:t>
            </a:r>
            <a:r>
              <a:rPr lang="hu-HU" sz="3000" dirty="0"/>
              <a:t> </a:t>
            </a:r>
            <a:r>
              <a:rPr lang="hu-HU" sz="3000" dirty="0" err="1"/>
              <a:t>parameters</a:t>
            </a:r>
            <a:endParaRPr lang="hu-HU" sz="3000" dirty="0"/>
          </a:p>
        </p:txBody>
      </p:sp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Components</a:t>
            </a:r>
            <a:r>
              <a:rPr lang="hu-HU" dirty="0"/>
              <a:t> and </a:t>
            </a:r>
            <a:r>
              <a:rPr lang="hu-HU" dirty="0" err="1"/>
              <a:t>equipment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8" y="1191760"/>
            <a:ext cx="3977455" cy="5374708"/>
          </a:xfrm>
        </p:spPr>
        <p:txBody>
          <a:bodyPr>
            <a:normAutofit/>
          </a:bodyPr>
          <a:lstStyle/>
          <a:p>
            <a:r>
              <a:rPr lang="hu-HU" sz="2800" dirty="0"/>
              <a:t>Inductor</a:t>
            </a:r>
            <a:r>
              <a:rPr lang="en-GB" sz="2800" dirty="0"/>
              <a:t>:</a:t>
            </a:r>
          </a:p>
          <a:p>
            <a:pPr lvl="1"/>
            <a:r>
              <a:rPr lang="en-GB" sz="2400" dirty="0"/>
              <a:t>N = 1200</a:t>
            </a:r>
          </a:p>
          <a:p>
            <a:pPr lvl="1"/>
            <a:r>
              <a:rPr lang="en-GB" sz="2400" dirty="0"/>
              <a:t>L</a:t>
            </a:r>
            <a:r>
              <a:rPr lang="hu-HU" sz="2400" baseline="-25000" dirty="0"/>
              <a:t>0</a:t>
            </a:r>
            <a:r>
              <a:rPr lang="en-GB" sz="2400" dirty="0"/>
              <a:t> = 0.0</a:t>
            </a:r>
            <a:r>
              <a:rPr lang="hu-HU" sz="2400" dirty="0"/>
              <a:t>28 </a:t>
            </a:r>
            <a:r>
              <a:rPr lang="en-GB" sz="2400" dirty="0"/>
              <a:t>H</a:t>
            </a:r>
          </a:p>
          <a:p>
            <a:pPr lvl="1"/>
            <a:r>
              <a:rPr lang="en-GB" sz="2400" dirty="0"/>
              <a:t>R</a:t>
            </a:r>
            <a:r>
              <a:rPr lang="hu-HU" sz="2400" baseline="-25000" dirty="0"/>
              <a:t>0</a:t>
            </a:r>
            <a:r>
              <a:rPr lang="en-GB" sz="2400" dirty="0"/>
              <a:t> = 1</a:t>
            </a:r>
            <a:r>
              <a:rPr lang="hu-HU" sz="2400" dirty="0"/>
              <a:t>6.4 </a:t>
            </a:r>
            <a:r>
              <a:rPr lang="el-GR" sz="2400" dirty="0"/>
              <a:t>Ω</a:t>
            </a:r>
            <a:endParaRPr lang="en-US" sz="2400" dirty="0"/>
          </a:p>
          <a:p>
            <a:pPr lvl="1"/>
            <a:r>
              <a:rPr lang="hu-HU" sz="2400" dirty="0"/>
              <a:t>l</a:t>
            </a:r>
            <a:r>
              <a:rPr lang="en-US" sz="2400" dirty="0"/>
              <a:t> = </a:t>
            </a:r>
            <a:r>
              <a:rPr lang="hu-HU" sz="2400" dirty="0"/>
              <a:t>5 cm</a:t>
            </a:r>
          </a:p>
          <a:p>
            <a:pPr lvl="1"/>
            <a:r>
              <a:rPr lang="hu-HU" sz="2400" dirty="0"/>
              <a:t>d = 1.9 cm</a:t>
            </a:r>
            <a:endParaRPr lang="en-US" sz="2400" dirty="0"/>
          </a:p>
          <a:p>
            <a:r>
              <a:rPr lang="hu-HU" sz="2800" dirty="0"/>
              <a:t>C</a:t>
            </a:r>
            <a:r>
              <a:rPr lang="en-US" sz="2800" dirty="0"/>
              <a:t> = </a:t>
            </a:r>
            <a:r>
              <a:rPr lang="hu-HU" sz="2800" dirty="0"/>
              <a:t> 272 p</a:t>
            </a:r>
            <a:r>
              <a:rPr lang="en-US" sz="2800" dirty="0"/>
              <a:t>F</a:t>
            </a:r>
          </a:p>
          <a:p>
            <a:r>
              <a:rPr lang="hu-HU" sz="2800" dirty="0"/>
              <a:t>R = 289 </a:t>
            </a:r>
            <a:r>
              <a:rPr lang="el-GR" sz="2800" dirty="0"/>
              <a:t>Ω</a:t>
            </a:r>
            <a:endParaRPr lang="hu-HU" sz="2800" dirty="0"/>
          </a:p>
          <a:p>
            <a:r>
              <a:rPr lang="hu-HU" sz="2800" dirty="0"/>
              <a:t>U = 2.5 V </a:t>
            </a:r>
            <a:r>
              <a:rPr lang="hu-HU" sz="2800" dirty="0" err="1"/>
              <a:t>pk-pk</a:t>
            </a:r>
            <a:r>
              <a:rPr lang="hu-HU" sz="2800" dirty="0"/>
              <a:t> (</a:t>
            </a:r>
            <a:r>
              <a:rPr lang="hu-HU" sz="2800" dirty="0" err="1"/>
              <a:t>sinusoidal</a:t>
            </a:r>
            <a:r>
              <a:rPr lang="hu-HU" sz="2800" dirty="0"/>
              <a:t>)</a:t>
            </a:r>
          </a:p>
        </p:txBody>
      </p:sp>
      <p:pic>
        <p:nvPicPr>
          <p:cNvPr id="10" name="Kép 9" descr="A képen elektronika, Elektrontechnika, Elektronikus eszköz, Elektromos vezetékek látható&#10;&#10;Automatikusan generált leírás">
            <a:extLst>
              <a:ext uri="{FF2B5EF4-FFF2-40B4-BE49-F238E27FC236}">
                <a16:creationId xmlns:a16="http://schemas.microsoft.com/office/drawing/2014/main" id="{529A86E0-F282-46F0-907C-B6C952C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2381" b="7616"/>
          <a:stretch/>
        </p:blipFill>
        <p:spPr>
          <a:xfrm>
            <a:off x="4788400" y="1298780"/>
            <a:ext cx="7095791" cy="526768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5252</TotalTime>
  <Words>1358</Words>
  <Application>Microsoft Office PowerPoint</Application>
  <PresentationFormat>Szélesvásznú</PresentationFormat>
  <Paragraphs>302</Paragraphs>
  <Slides>41</Slides>
  <Notes>13</Notes>
  <HiddenSlides>10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41</vt:i4>
      </vt:variant>
    </vt:vector>
  </HeadingPairs>
  <TitlesOfParts>
    <vt:vector size="52" baseType="lpstr">
      <vt:lpstr>Avenir Next LT Pro</vt:lpstr>
      <vt:lpstr>Calibri</vt:lpstr>
      <vt:lpstr>Cambria</vt:lpstr>
      <vt:lpstr>Cambria Math</vt:lpstr>
      <vt:lpstr>Gill Sans Light</vt:lpstr>
      <vt:lpstr>Gill Sans MT</vt:lpstr>
      <vt:lpstr>Open Sans</vt:lpstr>
      <vt:lpstr>Times New Roman</vt:lpstr>
      <vt:lpstr>Wingdings</vt:lpstr>
      <vt:lpstr>Wingdings 2</vt:lpstr>
      <vt:lpstr>Theme1</vt:lpstr>
      <vt:lpstr>PowerPoint-bemutató</vt:lpstr>
      <vt:lpstr>Problem Statement</vt:lpstr>
      <vt:lpstr>Basic physics</vt:lpstr>
      <vt:lpstr>I. LRC theory</vt:lpstr>
      <vt:lpstr>LRC circuit components</vt:lpstr>
      <vt:lpstr>Phasor diagram</vt:lpstr>
      <vt:lpstr>II. Measurement setup</vt:lpstr>
      <vt:lpstr>Circuit diagram</vt:lpstr>
      <vt:lpstr>Components and equipment</vt:lpstr>
      <vt:lpstr>Rods</vt:lpstr>
      <vt:lpstr>Instruments</vt:lpstr>
      <vt:lpstr>III. Experiments, evaluation</vt:lpstr>
      <vt:lpstr>Measured sine waves</vt:lpstr>
      <vt:lpstr>Equations – simple LRC theory</vt:lpstr>
      <vt:lpstr>Fit on voltage ratio – empty coil</vt:lpstr>
      <vt:lpstr>Phase angle</vt:lpstr>
      <vt:lpstr>Change of L and RL</vt:lpstr>
      <vt:lpstr>Curves for different materials</vt:lpstr>
      <vt:lpstr>How do the properties of the core influence L and RL?</vt:lpstr>
      <vt:lpstr>IV. Skin effect</vt:lpstr>
      <vt:lpstr>Magnetic field in the coil</vt:lpstr>
      <vt:lpstr>Eddy currents in the core</vt:lpstr>
      <vt:lpstr>Skin effect</vt:lpstr>
      <vt:lpstr>Skin-depth δ</vt:lpstr>
      <vt:lpstr>Skin depth (example)</vt:lpstr>
      <vt:lpstr>Experiments – skin depth</vt:lpstr>
      <vt:lpstr>Experiment results</vt:lpstr>
      <vt:lpstr>V. Inductivity, comparison</vt:lpstr>
      <vt:lpstr>Inductivity</vt:lpstr>
      <vt:lpstr>Electric and magnetic properties</vt:lpstr>
      <vt:lpstr>Comparison</vt:lpstr>
      <vt:lpstr>VII. Summary</vt:lpstr>
      <vt:lpstr>Summary</vt:lpstr>
      <vt:lpstr>Summary</vt:lpstr>
      <vt:lpstr>Structure</vt:lpstr>
      <vt:lpstr>Appendix – skin effect illustration</vt:lpstr>
      <vt:lpstr>Appendix – resistance &amp; currents in the core</vt:lpstr>
      <vt:lpstr>Appendix – heat loss</vt:lpstr>
      <vt:lpstr>Appendix – electric and magnetic properties</vt:lpstr>
      <vt:lpstr>Appendix – ferromagnetism vs. ferrimagnetism</vt:lpstr>
      <vt:lpstr>Appendix –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Milán Sztrányai</cp:lastModifiedBy>
  <cp:revision>90</cp:revision>
  <dcterms:created xsi:type="dcterms:W3CDTF">2024-03-14T10:19:05Z</dcterms:created>
  <dcterms:modified xsi:type="dcterms:W3CDTF">2024-07-05T15:49:01Z</dcterms:modified>
</cp:coreProperties>
</file>